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 name="Google Shape;14;p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rgbClr val="888888"/>
              </a:buClr>
              <a:buSzPts val="24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5" name="Google Shape;15;p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7" name="Shape 67"/>
        <p:cNvGrpSpPr/>
        <p:nvPr/>
      </p:nvGrpSpPr>
      <p:grpSpPr>
        <a:xfrm>
          <a:off x="0" y="0"/>
          <a:ext cx="0" cy="0"/>
          <a:chOff x="0" y="0"/>
          <a:chExt cx="0" cy="0"/>
        </a:xfrm>
      </p:grpSpPr>
      <p:sp>
        <p:nvSpPr>
          <p:cNvPr id="68" name="Google Shape;68;p11"/>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9" name="Google Shape;69;p11"/>
          <p:cNvSpPr txBox="1"/>
          <p:nvPr>
            <p:ph idx="1" type="body"/>
          </p:nvPr>
        </p:nvSpPr>
        <p:spPr>
          <a:xfrm rot="5400000">
            <a:off x="3408164" y="-684014"/>
            <a:ext cx="23276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0" name="Google Shape;70;p1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3" name="Shape 73"/>
        <p:cNvGrpSpPr/>
        <p:nvPr/>
      </p:nvGrpSpPr>
      <p:grpSpPr>
        <a:xfrm>
          <a:off x="0" y="0"/>
          <a:ext cx="0" cy="0"/>
          <a:chOff x="0" y="0"/>
          <a:chExt cx="0" cy="0"/>
        </a:xfrm>
      </p:grpSpPr>
      <p:sp>
        <p:nvSpPr>
          <p:cNvPr id="74" name="Google Shape;74;p12"/>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12"/>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 name="Google Shape;20;p3"/>
          <p:cNvSpPr txBox="1"/>
          <p:nvPr>
            <p:ph idx="1" type="body"/>
          </p:nvPr>
        </p:nvSpPr>
        <p:spPr>
          <a:xfrm>
            <a:off x="457200" y="2266950"/>
            <a:ext cx="8229600" cy="23276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 name="Google Shape;21;p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4" name="Shape 24"/>
        <p:cNvGrpSpPr/>
        <p:nvPr/>
      </p:nvGrpSpPr>
      <p:grpSpPr>
        <a:xfrm>
          <a:off x="0" y="0"/>
          <a:ext cx="0" cy="0"/>
          <a:chOff x="0" y="0"/>
          <a:chExt cx="0" cy="0"/>
        </a:xfrm>
      </p:grpSpPr>
      <p:sp>
        <p:nvSpPr>
          <p:cNvPr id="25" name="Google Shape;25;p4"/>
          <p:cNvSpPr txBox="1"/>
          <p:nvPr>
            <p:ph type="title"/>
          </p:nvPr>
        </p:nvSpPr>
        <p:spPr>
          <a:xfrm>
            <a:off x="722313" y="1035563"/>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7" name="Google Shape;27;p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0" name="Shape 30"/>
        <p:cNvGrpSpPr/>
        <p:nvPr/>
      </p:nvGrpSpPr>
      <p:grpSpPr>
        <a:xfrm>
          <a:off x="0" y="0"/>
          <a:ext cx="0" cy="0"/>
          <a:chOff x="0" y="0"/>
          <a:chExt cx="0" cy="0"/>
        </a:xfrm>
      </p:grpSpPr>
      <p:sp>
        <p:nvSpPr>
          <p:cNvPr id="31" name="Google Shape;31;p5"/>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5"/>
          <p:cNvSpPr txBox="1"/>
          <p:nvPr>
            <p:ph idx="1" type="body"/>
          </p:nvPr>
        </p:nvSpPr>
        <p:spPr>
          <a:xfrm>
            <a:off x="457200" y="1476377"/>
            <a:ext cx="4038600" cy="311824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3" name="Google Shape;33;p5"/>
          <p:cNvSpPr txBox="1"/>
          <p:nvPr>
            <p:ph idx="2" type="body"/>
          </p:nvPr>
        </p:nvSpPr>
        <p:spPr>
          <a:xfrm>
            <a:off x="4648200" y="1476377"/>
            <a:ext cx="4038600" cy="311824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4" name="Google Shape;34;p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37" name="Shape 37"/>
        <p:cNvGrpSpPr/>
        <p:nvPr/>
      </p:nvGrpSpPr>
      <p:grpSpPr>
        <a:xfrm>
          <a:off x="0" y="0"/>
          <a:ext cx="0" cy="0"/>
          <a:chOff x="0" y="0"/>
          <a:chExt cx="0" cy="0"/>
        </a:xfrm>
      </p:grpSpPr>
      <p:sp>
        <p:nvSpPr>
          <p:cNvPr id="38" name="Google Shape;38;p6"/>
          <p:cNvSpPr txBox="1"/>
          <p:nvPr>
            <p:ph type="title"/>
          </p:nvPr>
        </p:nvSpPr>
        <p:spPr>
          <a:xfrm>
            <a:off x="457203" y="650504"/>
            <a:ext cx="8229600" cy="80129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6"/>
          <p:cNvSpPr txBox="1"/>
          <p:nvPr>
            <p:ph idx="1"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 name="Google Shape;40;p6"/>
          <p:cNvSpPr txBox="1"/>
          <p:nvPr>
            <p:ph idx="2" type="body"/>
          </p:nvPr>
        </p:nvSpPr>
        <p:spPr>
          <a:xfrm>
            <a:off x="4645028"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1" name="Google Shape;41;p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4" name="Shape 44"/>
        <p:cNvGrpSpPr/>
        <p:nvPr/>
      </p:nvGrpSpPr>
      <p:grpSpPr>
        <a:xfrm>
          <a:off x="0" y="0"/>
          <a:ext cx="0" cy="0"/>
          <a:chOff x="0" y="0"/>
          <a:chExt cx="0" cy="0"/>
        </a:xfrm>
      </p:grpSpPr>
      <p:sp>
        <p:nvSpPr>
          <p:cNvPr id="45" name="Google Shape;45;p7"/>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9" name="Shape 49"/>
        <p:cNvGrpSpPr/>
        <p:nvPr/>
      </p:nvGrpSpPr>
      <p:grpSpPr>
        <a:xfrm>
          <a:off x="0" y="0"/>
          <a:ext cx="0" cy="0"/>
          <a:chOff x="0" y="0"/>
          <a:chExt cx="0" cy="0"/>
        </a:xfrm>
      </p:grpSpPr>
      <p:sp>
        <p:nvSpPr>
          <p:cNvPr id="50" name="Google Shape;50;p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3" name="Shape 53"/>
        <p:cNvGrpSpPr/>
        <p:nvPr/>
      </p:nvGrpSpPr>
      <p:grpSpPr>
        <a:xfrm>
          <a:off x="0" y="0"/>
          <a:ext cx="0" cy="0"/>
          <a:chOff x="0" y="0"/>
          <a:chExt cx="0" cy="0"/>
        </a:xfrm>
      </p:grpSpPr>
      <p:sp>
        <p:nvSpPr>
          <p:cNvPr id="54" name="Google Shape;54;p9"/>
          <p:cNvSpPr txBox="1"/>
          <p:nvPr>
            <p:ph type="title"/>
          </p:nvPr>
        </p:nvSpPr>
        <p:spPr>
          <a:xfrm>
            <a:off x="457203"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9"/>
          <p:cNvSpPr txBox="1"/>
          <p:nvPr>
            <p:ph idx="1" type="body"/>
          </p:nvPr>
        </p:nvSpPr>
        <p:spPr>
          <a:xfrm>
            <a:off x="3575050" y="204789"/>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6" name="Google Shape;56;p9"/>
          <p:cNvSpPr txBox="1"/>
          <p:nvPr>
            <p:ph idx="2" type="body"/>
          </p:nvPr>
        </p:nvSpPr>
        <p:spPr>
          <a:xfrm>
            <a:off x="457203" y="1076327"/>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7" name="Google Shape;57;p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2" name="Google Shape;62;p10"/>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3" name="Google Shape;63;p10"/>
          <p:cNvSpPr txBox="1"/>
          <p:nvPr>
            <p:ph idx="1" type="body"/>
          </p:nvPr>
        </p:nvSpPr>
        <p:spPr>
          <a:xfrm>
            <a:off x="1792288" y="4025504"/>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4" name="Google Shape;64;p1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6pPr>
            <a:lvl7pPr lvl="6"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7pPr>
            <a:lvl8pPr lvl="7"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8pPr>
            <a:lvl9pPr lvl="8" marR="0" rtl="0" algn="ctr">
              <a:spcBef>
                <a:spcPts val="0"/>
              </a:spcBef>
              <a:spcAft>
                <a:spcPts val="0"/>
              </a:spcAft>
              <a:buSzPts val="1400"/>
              <a:buNone/>
              <a:defRPr b="1" i="0" sz="32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457200" y="2266950"/>
            <a:ext cx="8229600" cy="2327672"/>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17500" lvl="3" marL="1828800" marR="0" rtl="0" algn="l">
              <a:spcBef>
                <a:spcPts val="28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1" y="0"/>
            <a:ext cx="9152194" cy="45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3"/>
          <p:cNvSpPr txBox="1"/>
          <p:nvPr>
            <p:ph type="ctrTitle"/>
          </p:nvPr>
        </p:nvSpPr>
        <p:spPr>
          <a:xfrm>
            <a:off x="685800" y="1597820"/>
            <a:ext cx="7772400" cy="1102519"/>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Arial"/>
                <a:ea typeface="Arial"/>
                <a:cs typeface="Arial"/>
                <a:sym typeface="Arial"/>
              </a:rPr>
              <a:t>It’s Both What You Say and </a:t>
            </a:r>
            <a:br>
              <a:rPr lang="en-US">
                <a:latin typeface="Arial"/>
                <a:ea typeface="Arial"/>
                <a:cs typeface="Arial"/>
                <a:sym typeface="Arial"/>
              </a:rPr>
            </a:br>
            <a:r>
              <a:rPr lang="en-US">
                <a:latin typeface="Arial"/>
                <a:ea typeface="Arial"/>
                <a:cs typeface="Arial"/>
                <a:sym typeface="Arial"/>
              </a:rPr>
              <a:t>How You Say It</a:t>
            </a:r>
            <a:endParaRPr/>
          </a:p>
        </p:txBody>
      </p:sp>
      <p:sp>
        <p:nvSpPr>
          <p:cNvPr id="84" name="Google Shape;84;p13"/>
          <p:cNvSpPr txBox="1"/>
          <p:nvPr>
            <p:ph idx="1" type="subTitle"/>
          </p:nvPr>
        </p:nvSpPr>
        <p:spPr>
          <a:xfrm>
            <a:off x="1371600" y="2914650"/>
            <a:ext cx="6400800" cy="81810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lang="en-US">
                <a:solidFill>
                  <a:schemeClr val="dk1"/>
                </a:solidFill>
              </a:rPr>
              <a:t>How to Use a Strategic Voice and Tone </a:t>
            </a:r>
            <a:br>
              <a:rPr lang="en-US">
                <a:solidFill>
                  <a:schemeClr val="dk1"/>
                </a:solidFill>
              </a:rPr>
            </a:br>
            <a:r>
              <a:rPr lang="en-US">
                <a:solidFill>
                  <a:schemeClr val="dk1"/>
                </a:solidFill>
              </a:rPr>
              <a:t>When Writing for NC State</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Brand Personality</a:t>
            </a:r>
            <a:endParaRPr/>
          </a:p>
        </p:txBody>
      </p:sp>
      <p:sp>
        <p:nvSpPr>
          <p:cNvPr id="138" name="Google Shape;138;p22"/>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A set of </a:t>
            </a:r>
            <a:r>
              <a:rPr b="1" lang="en-US"/>
              <a:t>human personality traits </a:t>
            </a:r>
            <a:r>
              <a:rPr lang="en-US"/>
              <a:t>associated with the NC State brand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Brand Personality</a:t>
            </a:r>
            <a:endParaRPr/>
          </a:p>
        </p:txBody>
      </p:sp>
      <p:sp>
        <p:nvSpPr>
          <p:cNvPr id="144" name="Google Shape;144;p23"/>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A set of </a:t>
            </a:r>
            <a:r>
              <a:rPr b="1" lang="en-US"/>
              <a:t>human personality traits </a:t>
            </a:r>
            <a:r>
              <a:rPr lang="en-US"/>
              <a:t>associated with the NC State brand</a:t>
            </a:r>
            <a:endParaRPr/>
          </a:p>
          <a:p>
            <a:pPr indent="-342900" lvl="0" marL="342900" rtl="0" algn="l">
              <a:spcBef>
                <a:spcPts val="0"/>
              </a:spcBef>
              <a:spcAft>
                <a:spcPts val="0"/>
              </a:spcAft>
              <a:buClr>
                <a:schemeClr val="dk1"/>
              </a:buClr>
              <a:buSzPts val="2400"/>
              <a:buChar char="•"/>
            </a:pPr>
            <a:r>
              <a:rPr b="1" lang="en-US"/>
              <a:t>Courageous</a:t>
            </a:r>
            <a:endParaRPr/>
          </a:p>
          <a:p>
            <a:pPr indent="-342900" lvl="0" marL="342900" rtl="0" algn="l">
              <a:spcBef>
                <a:spcPts val="0"/>
              </a:spcBef>
              <a:spcAft>
                <a:spcPts val="0"/>
              </a:spcAft>
              <a:buClr>
                <a:schemeClr val="dk1"/>
              </a:buClr>
              <a:buSzPts val="2400"/>
              <a:buChar char="•"/>
            </a:pPr>
            <a:r>
              <a:rPr b="1" lang="en-US"/>
              <a:t>Innovative</a:t>
            </a:r>
            <a:endParaRPr/>
          </a:p>
          <a:p>
            <a:pPr indent="-342900" lvl="0" marL="342900" rtl="0" algn="l">
              <a:spcBef>
                <a:spcPts val="0"/>
              </a:spcBef>
              <a:spcAft>
                <a:spcPts val="0"/>
              </a:spcAft>
              <a:buClr>
                <a:schemeClr val="dk1"/>
              </a:buClr>
              <a:buSzPts val="2400"/>
              <a:buChar char="•"/>
            </a:pPr>
            <a:r>
              <a:rPr b="1" lang="en-US"/>
              <a:t>Intellectual</a:t>
            </a:r>
            <a:endParaRPr/>
          </a:p>
          <a:p>
            <a:pPr indent="-342900" lvl="0" marL="342900" rtl="0" algn="l">
              <a:spcBef>
                <a:spcPts val="0"/>
              </a:spcBef>
              <a:spcAft>
                <a:spcPts val="0"/>
              </a:spcAft>
              <a:buClr>
                <a:schemeClr val="dk1"/>
              </a:buClr>
              <a:buSzPts val="2400"/>
              <a:buChar char="•"/>
            </a:pPr>
            <a:r>
              <a:rPr b="1" lang="en-US"/>
              <a:t>Purposeful</a:t>
            </a:r>
            <a:endParaRPr/>
          </a:p>
          <a:p>
            <a:pPr indent="-190500" lvl="0" marL="342900" rtl="0" algn="l">
              <a:spcBef>
                <a:spcPts val="480"/>
              </a:spcBef>
              <a:spcAft>
                <a:spcPts val="0"/>
              </a:spcAft>
              <a:buClr>
                <a:schemeClr val="dk1"/>
              </a:buClr>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Voice</a:t>
            </a:r>
            <a:endParaRPr/>
          </a:p>
        </p:txBody>
      </p:sp>
      <p:sp>
        <p:nvSpPr>
          <p:cNvPr id="150" name="Google Shape;150;p24"/>
          <p:cNvSpPr txBox="1"/>
          <p:nvPr>
            <p:ph idx="1" type="body"/>
          </p:nvPr>
        </p:nvSpPr>
        <p:spPr>
          <a:xfrm>
            <a:off x="457200" y="2266950"/>
            <a:ext cx="8229600" cy="23276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Reflects the institution’s “personality”</a:t>
            </a:r>
            <a:endParaRPr/>
          </a:p>
          <a:p>
            <a:pPr indent="-342900" lvl="0" marL="342900" rtl="0" algn="l">
              <a:spcBef>
                <a:spcPts val="0"/>
              </a:spcBef>
              <a:spcAft>
                <a:spcPts val="0"/>
              </a:spcAft>
              <a:buClr>
                <a:schemeClr val="dk1"/>
              </a:buClr>
              <a:buSzPts val="2400"/>
              <a:buChar char="•"/>
            </a:pPr>
            <a:r>
              <a:rPr lang="en-US"/>
              <a:t>Distinguishes you from other institutions</a:t>
            </a:r>
            <a:br>
              <a:rPr lang="en-US"/>
            </a:br>
            <a:br>
              <a:rPr lang="en-US"/>
            </a:b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Voice</a:t>
            </a:r>
            <a:endParaRPr/>
          </a:p>
        </p:txBody>
      </p:sp>
      <p:sp>
        <p:nvSpPr>
          <p:cNvPr id="156" name="Google Shape;156;p25"/>
          <p:cNvSpPr txBox="1"/>
          <p:nvPr>
            <p:ph idx="1" type="body"/>
          </p:nvPr>
        </p:nvSpPr>
        <p:spPr>
          <a:xfrm>
            <a:off x="457200" y="2266950"/>
            <a:ext cx="8229600" cy="23276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Reflects the institution’s “personality”</a:t>
            </a:r>
            <a:endParaRPr/>
          </a:p>
          <a:p>
            <a:pPr indent="-342900" lvl="0" marL="342900" rtl="0" algn="l">
              <a:spcBef>
                <a:spcPts val="0"/>
              </a:spcBef>
              <a:spcAft>
                <a:spcPts val="0"/>
              </a:spcAft>
              <a:buClr>
                <a:schemeClr val="dk1"/>
              </a:buClr>
              <a:buSzPts val="2400"/>
              <a:buChar char="•"/>
            </a:pPr>
            <a:r>
              <a:rPr lang="en-US"/>
              <a:t>Distinguishes you from other institutions</a:t>
            </a:r>
            <a:endParaRPr/>
          </a:p>
          <a:p>
            <a:pPr indent="-342900" lvl="0" marL="342900" rtl="0" algn="l">
              <a:spcBef>
                <a:spcPts val="0"/>
              </a:spcBef>
              <a:spcAft>
                <a:spcPts val="0"/>
              </a:spcAft>
              <a:buClr>
                <a:schemeClr val="dk1"/>
              </a:buClr>
              <a:buSzPts val="2400"/>
              <a:buChar char="•"/>
            </a:pPr>
            <a:r>
              <a:rPr lang="en-US"/>
              <a:t>Relatively stable over time</a:t>
            </a:r>
            <a:br>
              <a:rPr lang="en-US"/>
            </a:br>
            <a:br>
              <a:rPr lang="en-US"/>
            </a:br>
            <a:r>
              <a:rPr lang="en-US"/>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162" name="Google Shape;162;p26"/>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7"/>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168" name="Google Shape;168;p27"/>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Reveals your attitude </a:t>
            </a:r>
            <a:r>
              <a:rPr lang="en-US"/>
              <a:t>toward the topic and/or the reader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8"/>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174" name="Google Shape;174;p28"/>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Reveals your attitude </a:t>
            </a:r>
            <a:r>
              <a:rPr lang="en-US"/>
              <a:t>toward the topic and/or the reader</a:t>
            </a:r>
            <a:endParaRPr/>
          </a:p>
          <a:p>
            <a:pPr indent="0" lvl="0" marL="0" rtl="0" algn="l">
              <a:spcBef>
                <a:spcPts val="0"/>
              </a:spcBef>
              <a:spcAft>
                <a:spcPts val="0"/>
              </a:spcAft>
              <a:buClr>
                <a:schemeClr val="dk1"/>
              </a:buClr>
              <a:buSzPts val="2400"/>
              <a:buNone/>
            </a:pPr>
            <a:r>
              <a:t/>
            </a:r>
            <a:endParaRPr/>
          </a:p>
          <a:p>
            <a:pPr indent="0" lvl="0" marL="0" rtl="0" algn="l">
              <a:spcBef>
                <a:spcPts val="0"/>
              </a:spcBef>
              <a:spcAft>
                <a:spcPts val="0"/>
              </a:spcAft>
              <a:buClr>
                <a:schemeClr val="dk1"/>
              </a:buClr>
              <a:buSzPts val="2400"/>
              <a:buNone/>
            </a:pPr>
            <a:r>
              <a:rPr lang="en-US"/>
              <a:t>Examples of tones a piece could have:</a:t>
            </a:r>
            <a:endParaRPr/>
          </a:p>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9"/>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180" name="Google Shape;180;p29"/>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Reveals your attitude </a:t>
            </a:r>
            <a:r>
              <a:rPr lang="en-US"/>
              <a:t>toward the topic and/or the reader</a:t>
            </a:r>
            <a:endParaRPr/>
          </a:p>
          <a:p>
            <a:pPr indent="0" lvl="0" marL="0" rtl="0" algn="l">
              <a:spcBef>
                <a:spcPts val="0"/>
              </a:spcBef>
              <a:spcAft>
                <a:spcPts val="0"/>
              </a:spcAft>
              <a:buClr>
                <a:schemeClr val="dk1"/>
              </a:buClr>
              <a:buSzPts val="2400"/>
              <a:buNone/>
            </a:pPr>
            <a:r>
              <a:t/>
            </a:r>
            <a:endParaRPr/>
          </a:p>
          <a:p>
            <a:pPr indent="0" lvl="0" marL="0" rtl="0" algn="l">
              <a:spcBef>
                <a:spcPts val="0"/>
              </a:spcBef>
              <a:spcAft>
                <a:spcPts val="0"/>
              </a:spcAft>
              <a:buClr>
                <a:schemeClr val="dk1"/>
              </a:buClr>
              <a:buSzPts val="2400"/>
              <a:buNone/>
            </a:pPr>
            <a:r>
              <a:rPr lang="en-US"/>
              <a:t>Examples of tones a piece could have:</a:t>
            </a:r>
            <a:endParaRPr/>
          </a:p>
          <a:p>
            <a:pPr indent="-342900" lvl="0" marL="342900" rtl="0" algn="l">
              <a:spcBef>
                <a:spcPts val="0"/>
              </a:spcBef>
              <a:spcAft>
                <a:spcPts val="0"/>
              </a:spcAft>
              <a:buClr>
                <a:schemeClr val="dk1"/>
              </a:buClr>
              <a:buSzPts val="2400"/>
              <a:buChar char="•"/>
            </a:pPr>
            <a:r>
              <a:rPr b="1" lang="en-US"/>
              <a:t>Happy</a:t>
            </a:r>
            <a:r>
              <a:rPr lang="en-US"/>
              <a:t> (exuberant, joyous)</a:t>
            </a:r>
            <a:endParaRPr/>
          </a:p>
          <a:p>
            <a:pPr indent="-342900" lvl="0" marL="342900" rtl="0" algn="l">
              <a:spcBef>
                <a:spcPts val="0"/>
              </a:spcBef>
              <a:spcAft>
                <a:spcPts val="0"/>
              </a:spcAft>
              <a:buClr>
                <a:schemeClr val="dk1"/>
              </a:buClr>
              <a:buSzPts val="2400"/>
              <a:buChar char="•"/>
            </a:pPr>
            <a:r>
              <a:rPr b="1" lang="en-US"/>
              <a:t>Confident </a:t>
            </a:r>
            <a:r>
              <a:rPr lang="en-US"/>
              <a:t>(authoritative, assured)</a:t>
            </a:r>
            <a:endParaRPr/>
          </a:p>
          <a:p>
            <a:pPr indent="-342900" lvl="0" marL="342900" rtl="0" algn="l">
              <a:spcBef>
                <a:spcPts val="0"/>
              </a:spcBef>
              <a:spcAft>
                <a:spcPts val="0"/>
              </a:spcAft>
              <a:buClr>
                <a:schemeClr val="dk1"/>
              </a:buClr>
              <a:buSzPts val="2400"/>
              <a:buChar char="•"/>
            </a:pPr>
            <a:r>
              <a:rPr b="1" lang="en-US"/>
              <a:t>Sad </a:t>
            </a:r>
            <a:r>
              <a:rPr lang="en-US"/>
              <a:t>(mournful, elegiac)</a:t>
            </a:r>
            <a:endParaRPr/>
          </a:p>
          <a:p>
            <a:pPr indent="-342900" lvl="0" marL="342900" rtl="0" algn="l">
              <a:spcBef>
                <a:spcPts val="0"/>
              </a:spcBef>
              <a:spcAft>
                <a:spcPts val="0"/>
              </a:spcAft>
              <a:buClr>
                <a:schemeClr val="dk1"/>
              </a:buClr>
              <a:buSzPts val="2400"/>
              <a:buChar char="•"/>
            </a:pPr>
            <a:r>
              <a:rPr b="1" lang="en-US"/>
              <a:t>Compassionate </a:t>
            </a:r>
            <a:r>
              <a:rPr lang="en-US"/>
              <a:t>(comforting, nurturing)</a:t>
            </a:r>
            <a:endParaRPr/>
          </a:p>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0"/>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186" name="Google Shape;186;p30"/>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The same voice strikes different tones for different occasions: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1"/>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192" name="Google Shape;192;p31"/>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The same voice strikes different tones for different occasions:</a:t>
            </a:r>
            <a:endParaRPr/>
          </a:p>
          <a:p>
            <a:pPr indent="-342900" lvl="0" marL="342900" rtl="0" algn="l">
              <a:spcBef>
                <a:spcPts val="0"/>
              </a:spcBef>
              <a:spcAft>
                <a:spcPts val="0"/>
              </a:spcAft>
              <a:buClr>
                <a:schemeClr val="dk1"/>
              </a:buClr>
              <a:buSzPts val="2400"/>
              <a:buChar char="•"/>
            </a:pPr>
            <a:r>
              <a:rPr lang="en-US"/>
              <a:t>Fundraising letter to donors</a:t>
            </a:r>
            <a:endParaRPr/>
          </a:p>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4"/>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is a “brand”?</a:t>
            </a:r>
            <a:endParaRPr/>
          </a:p>
        </p:txBody>
      </p:sp>
      <p:sp>
        <p:nvSpPr>
          <p:cNvPr id="90" name="Google Shape;90;p14"/>
          <p:cNvSpPr txBox="1"/>
          <p:nvPr>
            <p:ph idx="1" type="body"/>
          </p:nvPr>
        </p:nvSpPr>
        <p:spPr>
          <a:xfrm>
            <a:off x="457200" y="2266950"/>
            <a:ext cx="8229600" cy="2327672"/>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2"/>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198" name="Google Shape;198;p32"/>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The same voice strikes different tones for different occasions:</a:t>
            </a:r>
            <a:endParaRPr/>
          </a:p>
          <a:p>
            <a:pPr indent="-342900" lvl="0" marL="342900" rtl="0" algn="l">
              <a:spcBef>
                <a:spcPts val="0"/>
              </a:spcBef>
              <a:spcAft>
                <a:spcPts val="0"/>
              </a:spcAft>
              <a:buClr>
                <a:schemeClr val="dk1"/>
              </a:buClr>
              <a:buSzPts val="2400"/>
              <a:buChar char="•"/>
            </a:pPr>
            <a:r>
              <a:rPr lang="en-US"/>
              <a:t>Fundraising letter to donors</a:t>
            </a:r>
            <a:endParaRPr/>
          </a:p>
          <a:p>
            <a:pPr indent="-342900" lvl="0" marL="342900" rtl="0" algn="l">
              <a:spcBef>
                <a:spcPts val="0"/>
              </a:spcBef>
              <a:spcAft>
                <a:spcPts val="0"/>
              </a:spcAft>
              <a:buClr>
                <a:schemeClr val="dk1"/>
              </a:buClr>
              <a:buSzPts val="2400"/>
              <a:buChar char="•"/>
            </a:pPr>
            <a:r>
              <a:rPr lang="en-US"/>
              <a:t>In memoriam for deceased student</a:t>
            </a:r>
            <a:endParaRPr/>
          </a:p>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204" name="Google Shape;204;p33"/>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The same voice strikes different tones for different occasions:</a:t>
            </a:r>
            <a:endParaRPr/>
          </a:p>
          <a:p>
            <a:pPr indent="-342900" lvl="0" marL="342900" rtl="0" algn="l">
              <a:spcBef>
                <a:spcPts val="0"/>
              </a:spcBef>
              <a:spcAft>
                <a:spcPts val="0"/>
              </a:spcAft>
              <a:buClr>
                <a:schemeClr val="dk1"/>
              </a:buClr>
              <a:buSzPts val="2400"/>
              <a:buChar char="•"/>
            </a:pPr>
            <a:r>
              <a:rPr lang="en-US"/>
              <a:t>Fundraising letter to donors</a:t>
            </a:r>
            <a:endParaRPr/>
          </a:p>
          <a:p>
            <a:pPr indent="-342900" lvl="0" marL="342900" rtl="0" algn="l">
              <a:spcBef>
                <a:spcPts val="0"/>
              </a:spcBef>
              <a:spcAft>
                <a:spcPts val="0"/>
              </a:spcAft>
              <a:buClr>
                <a:schemeClr val="dk1"/>
              </a:buClr>
              <a:buSzPts val="2400"/>
              <a:buChar char="•"/>
            </a:pPr>
            <a:r>
              <a:rPr lang="en-US"/>
              <a:t>In memoriam for deceased student</a:t>
            </a:r>
            <a:endParaRPr/>
          </a:p>
          <a:p>
            <a:pPr indent="-342900" lvl="0" marL="342900" rtl="0" algn="l">
              <a:spcBef>
                <a:spcPts val="0"/>
              </a:spcBef>
              <a:spcAft>
                <a:spcPts val="0"/>
              </a:spcAft>
              <a:buClr>
                <a:schemeClr val="dk1"/>
              </a:buClr>
              <a:buSzPts val="2400"/>
              <a:buChar char="•"/>
            </a:pPr>
            <a:r>
              <a:rPr lang="en-US"/>
              <a:t>Web copy touting positive economic impact</a:t>
            </a:r>
            <a:endParaRPr/>
          </a:p>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4"/>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210" name="Google Shape;210;p34"/>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The same voice strikes different tones for different occasions:</a:t>
            </a:r>
            <a:endParaRPr/>
          </a:p>
          <a:p>
            <a:pPr indent="-342900" lvl="0" marL="342900" rtl="0" algn="l">
              <a:spcBef>
                <a:spcPts val="0"/>
              </a:spcBef>
              <a:spcAft>
                <a:spcPts val="0"/>
              </a:spcAft>
              <a:buClr>
                <a:schemeClr val="dk1"/>
              </a:buClr>
              <a:buSzPts val="2400"/>
              <a:buChar char="•"/>
            </a:pPr>
            <a:r>
              <a:rPr lang="en-US"/>
              <a:t>Fundraising letter to donors</a:t>
            </a:r>
            <a:endParaRPr/>
          </a:p>
          <a:p>
            <a:pPr indent="-342900" lvl="0" marL="342900" rtl="0" algn="l">
              <a:spcBef>
                <a:spcPts val="0"/>
              </a:spcBef>
              <a:spcAft>
                <a:spcPts val="0"/>
              </a:spcAft>
              <a:buClr>
                <a:schemeClr val="dk1"/>
              </a:buClr>
              <a:buSzPts val="2400"/>
              <a:buChar char="•"/>
            </a:pPr>
            <a:r>
              <a:rPr lang="en-US"/>
              <a:t>In memoriam for deceased student</a:t>
            </a:r>
            <a:endParaRPr/>
          </a:p>
          <a:p>
            <a:pPr indent="-342900" lvl="0" marL="342900" rtl="0" algn="l">
              <a:spcBef>
                <a:spcPts val="0"/>
              </a:spcBef>
              <a:spcAft>
                <a:spcPts val="0"/>
              </a:spcAft>
              <a:buClr>
                <a:schemeClr val="dk1"/>
              </a:buClr>
              <a:buSzPts val="2400"/>
              <a:buChar char="•"/>
            </a:pPr>
            <a:r>
              <a:rPr lang="en-US"/>
              <a:t>Web copy touting positive economic impact</a:t>
            </a:r>
            <a:endParaRPr/>
          </a:p>
          <a:p>
            <a:pPr indent="-342900" lvl="0" marL="342900" rtl="0" algn="l">
              <a:spcBef>
                <a:spcPts val="0"/>
              </a:spcBef>
              <a:spcAft>
                <a:spcPts val="0"/>
              </a:spcAft>
              <a:buClr>
                <a:schemeClr val="dk1"/>
              </a:buClr>
              <a:buSzPts val="2400"/>
              <a:buChar char="•"/>
            </a:pPr>
            <a:r>
              <a:rPr lang="en-US"/>
              <a:t>Magazine article about research innovations</a:t>
            </a:r>
            <a:endParaRPr/>
          </a:p>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5"/>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216" name="Google Shape;216;p35"/>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The same voice strikes different tones for different occasions:</a:t>
            </a:r>
            <a:endParaRPr/>
          </a:p>
          <a:p>
            <a:pPr indent="-342900" lvl="0" marL="342900" rtl="0" algn="l">
              <a:spcBef>
                <a:spcPts val="0"/>
              </a:spcBef>
              <a:spcAft>
                <a:spcPts val="0"/>
              </a:spcAft>
              <a:buClr>
                <a:schemeClr val="dk1"/>
              </a:buClr>
              <a:buSzPts val="2400"/>
              <a:buChar char="•"/>
            </a:pPr>
            <a:r>
              <a:rPr lang="en-US"/>
              <a:t>Fundraising letter to donors</a:t>
            </a:r>
            <a:endParaRPr/>
          </a:p>
          <a:p>
            <a:pPr indent="-342900" lvl="0" marL="342900" rtl="0" algn="l">
              <a:spcBef>
                <a:spcPts val="0"/>
              </a:spcBef>
              <a:spcAft>
                <a:spcPts val="0"/>
              </a:spcAft>
              <a:buClr>
                <a:schemeClr val="dk1"/>
              </a:buClr>
              <a:buSzPts val="2400"/>
              <a:buChar char="•"/>
            </a:pPr>
            <a:r>
              <a:rPr lang="en-US"/>
              <a:t>In memoriam for deceased student</a:t>
            </a:r>
            <a:endParaRPr/>
          </a:p>
          <a:p>
            <a:pPr indent="-342900" lvl="0" marL="342900" rtl="0" algn="l">
              <a:spcBef>
                <a:spcPts val="0"/>
              </a:spcBef>
              <a:spcAft>
                <a:spcPts val="0"/>
              </a:spcAft>
              <a:buClr>
                <a:schemeClr val="dk1"/>
              </a:buClr>
              <a:buSzPts val="2400"/>
              <a:buChar char="•"/>
            </a:pPr>
            <a:r>
              <a:rPr lang="en-US"/>
              <a:t>Web copy touting positive economic impact</a:t>
            </a:r>
            <a:endParaRPr/>
          </a:p>
          <a:p>
            <a:pPr indent="-342900" lvl="0" marL="342900" rtl="0" algn="l">
              <a:spcBef>
                <a:spcPts val="0"/>
              </a:spcBef>
              <a:spcAft>
                <a:spcPts val="0"/>
              </a:spcAft>
              <a:buClr>
                <a:schemeClr val="dk1"/>
              </a:buClr>
              <a:buSzPts val="2400"/>
              <a:buChar char="•"/>
            </a:pPr>
            <a:r>
              <a:rPr lang="en-US"/>
              <a:t>Magazine article about research innovations</a:t>
            </a:r>
            <a:endParaRPr/>
          </a:p>
          <a:p>
            <a:pPr indent="-342900" lvl="0" marL="342900" rtl="0" algn="l">
              <a:spcBef>
                <a:spcPts val="0"/>
              </a:spcBef>
              <a:spcAft>
                <a:spcPts val="0"/>
              </a:spcAft>
              <a:buClr>
                <a:schemeClr val="dk1"/>
              </a:buClr>
              <a:buSzPts val="2400"/>
              <a:buChar char="•"/>
            </a:pPr>
            <a:r>
              <a:rPr lang="en-US"/>
              <a:t>News story promoting upcoming arts event</a:t>
            </a:r>
            <a:endParaRPr/>
          </a:p>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222" name="Google Shape;222;p36"/>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t>The same voice strikes different tones for different occasions:</a:t>
            </a:r>
            <a:endParaRPr/>
          </a:p>
          <a:p>
            <a:pPr indent="-342900" lvl="0" marL="342900" rtl="0" algn="l">
              <a:spcBef>
                <a:spcPts val="0"/>
              </a:spcBef>
              <a:spcAft>
                <a:spcPts val="0"/>
              </a:spcAft>
              <a:buClr>
                <a:schemeClr val="dk1"/>
              </a:buClr>
              <a:buSzPts val="2400"/>
              <a:buChar char="•"/>
            </a:pPr>
            <a:r>
              <a:rPr lang="en-US"/>
              <a:t>Fundraising letter to donors</a:t>
            </a:r>
            <a:endParaRPr/>
          </a:p>
          <a:p>
            <a:pPr indent="-342900" lvl="0" marL="342900" rtl="0" algn="l">
              <a:spcBef>
                <a:spcPts val="0"/>
              </a:spcBef>
              <a:spcAft>
                <a:spcPts val="0"/>
              </a:spcAft>
              <a:buClr>
                <a:schemeClr val="dk1"/>
              </a:buClr>
              <a:buSzPts val="2400"/>
              <a:buChar char="•"/>
            </a:pPr>
            <a:r>
              <a:rPr lang="en-US"/>
              <a:t>In memoriam for deceased student</a:t>
            </a:r>
            <a:endParaRPr/>
          </a:p>
          <a:p>
            <a:pPr indent="-342900" lvl="0" marL="342900" rtl="0" algn="l">
              <a:spcBef>
                <a:spcPts val="0"/>
              </a:spcBef>
              <a:spcAft>
                <a:spcPts val="0"/>
              </a:spcAft>
              <a:buClr>
                <a:schemeClr val="dk1"/>
              </a:buClr>
              <a:buSzPts val="2400"/>
              <a:buChar char="•"/>
            </a:pPr>
            <a:r>
              <a:rPr lang="en-US"/>
              <a:t>Web copy touting positive economic impact</a:t>
            </a:r>
            <a:endParaRPr/>
          </a:p>
          <a:p>
            <a:pPr indent="-342900" lvl="0" marL="342900" rtl="0" algn="l">
              <a:spcBef>
                <a:spcPts val="0"/>
              </a:spcBef>
              <a:spcAft>
                <a:spcPts val="0"/>
              </a:spcAft>
              <a:buClr>
                <a:schemeClr val="dk1"/>
              </a:buClr>
              <a:buSzPts val="2400"/>
              <a:buChar char="•"/>
            </a:pPr>
            <a:r>
              <a:rPr lang="en-US"/>
              <a:t>Magazine article about research innovations</a:t>
            </a:r>
            <a:endParaRPr/>
          </a:p>
          <a:p>
            <a:pPr indent="-342900" lvl="0" marL="342900" rtl="0" algn="l">
              <a:spcBef>
                <a:spcPts val="0"/>
              </a:spcBef>
              <a:spcAft>
                <a:spcPts val="0"/>
              </a:spcAft>
              <a:buClr>
                <a:schemeClr val="dk1"/>
              </a:buClr>
              <a:buSzPts val="2400"/>
              <a:buChar char="•"/>
            </a:pPr>
            <a:r>
              <a:rPr lang="en-US"/>
              <a:t>News story promoting upcoming arts event</a:t>
            </a:r>
            <a:endParaRPr/>
          </a:p>
          <a:p>
            <a:pPr indent="-342900" lvl="0" marL="342900" rtl="0" algn="l">
              <a:spcBef>
                <a:spcPts val="0"/>
              </a:spcBef>
              <a:spcAft>
                <a:spcPts val="0"/>
              </a:spcAft>
              <a:buClr>
                <a:schemeClr val="dk1"/>
              </a:buClr>
              <a:buSzPts val="2400"/>
              <a:buChar char="•"/>
            </a:pPr>
            <a:r>
              <a:rPr lang="en-US"/>
              <a:t>Leadership response to campus crisis</a:t>
            </a:r>
            <a:endParaRPr/>
          </a:p>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228" name="Google Shape;228;p37"/>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Reveals your attitude </a:t>
            </a:r>
            <a:r>
              <a:rPr lang="en-US"/>
              <a:t>toward the topic and/or the reader</a:t>
            </a:r>
            <a:endParaRPr/>
          </a:p>
          <a:p>
            <a:pPr indent="-342900" lvl="0" marL="342900" rtl="0" algn="l">
              <a:spcBef>
                <a:spcPts val="0"/>
              </a:spcBef>
              <a:spcAft>
                <a:spcPts val="0"/>
              </a:spcAft>
              <a:buClr>
                <a:schemeClr val="dk1"/>
              </a:buClr>
              <a:buSzPts val="2400"/>
              <a:buChar char="•"/>
            </a:pPr>
            <a:r>
              <a:rPr lang="en-US"/>
              <a:t>Shaped to fit the specific occasion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8"/>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Tone</a:t>
            </a:r>
            <a:endParaRPr/>
          </a:p>
        </p:txBody>
      </p:sp>
      <p:sp>
        <p:nvSpPr>
          <p:cNvPr id="234" name="Google Shape;234;p38"/>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Reveals your attitude </a:t>
            </a:r>
            <a:r>
              <a:rPr lang="en-US"/>
              <a:t>toward the topic and/or the reader</a:t>
            </a:r>
            <a:endParaRPr/>
          </a:p>
          <a:p>
            <a:pPr indent="-342900" lvl="0" marL="342900" rtl="0" algn="l">
              <a:spcBef>
                <a:spcPts val="0"/>
              </a:spcBef>
              <a:spcAft>
                <a:spcPts val="0"/>
              </a:spcAft>
              <a:buClr>
                <a:schemeClr val="dk1"/>
              </a:buClr>
              <a:buSzPts val="2400"/>
              <a:buChar char="•"/>
            </a:pPr>
            <a:r>
              <a:rPr lang="en-US"/>
              <a:t>Shaped to fit the specific occasion</a:t>
            </a:r>
            <a:endParaRPr/>
          </a:p>
          <a:p>
            <a:pPr indent="-342900" lvl="0" marL="342900" rtl="0" algn="l">
              <a:spcBef>
                <a:spcPts val="0"/>
              </a:spcBef>
              <a:spcAft>
                <a:spcPts val="0"/>
              </a:spcAft>
              <a:buClr>
                <a:schemeClr val="dk1"/>
              </a:buClr>
              <a:buSzPts val="2400"/>
              <a:buChar char="•"/>
            </a:pPr>
            <a:r>
              <a:rPr lang="en-US"/>
              <a:t>Varies from piece to piece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39"/>
          <p:cNvSpPr txBox="1"/>
          <p:nvPr>
            <p:ph idx="1" type="body"/>
          </p:nvPr>
        </p:nvSpPr>
        <p:spPr>
          <a:xfrm>
            <a:off x="319414" y="2120153"/>
            <a:ext cx="8511436" cy="903195"/>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b="1" lang="en-US"/>
              <a:t>Voice </a:t>
            </a:r>
            <a:r>
              <a:rPr lang="en-US"/>
              <a:t>is who you are all the time. </a:t>
            </a:r>
            <a:endParaRPr/>
          </a:p>
          <a:p>
            <a:pPr indent="0" lvl="0" marL="0" rtl="0" algn="ctr">
              <a:spcBef>
                <a:spcPts val="0"/>
              </a:spcBef>
              <a:spcAft>
                <a:spcPts val="0"/>
              </a:spcAft>
              <a:buClr>
                <a:schemeClr val="dk1"/>
              </a:buClr>
              <a:buSzPts val="2400"/>
              <a:buNone/>
            </a:pPr>
            <a:r>
              <a:rPr b="1" lang="en-US"/>
              <a:t>Tone </a:t>
            </a:r>
            <a:r>
              <a:rPr lang="en-US"/>
              <a:t>is how you feel right now.</a:t>
            </a:r>
            <a:endParaRPr/>
          </a:p>
        </p:txBody>
      </p:sp>
      <p:sp>
        <p:nvSpPr>
          <p:cNvPr id="240" name="Google Shape;240;p39"/>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Voice and Tone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0"/>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246" name="Google Shape;246;p40"/>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1"/>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252" name="Google Shape;252;p41"/>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Diction </a:t>
            </a:r>
            <a:r>
              <a:rPr lang="en-US"/>
              <a:t>(word choice)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5"/>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is a “brand”?</a:t>
            </a:r>
            <a:endParaRPr/>
          </a:p>
        </p:txBody>
      </p:sp>
      <p:sp>
        <p:nvSpPr>
          <p:cNvPr id="96" name="Google Shape;96;p15"/>
          <p:cNvSpPr txBox="1"/>
          <p:nvPr>
            <p:ph idx="1" type="body"/>
          </p:nvPr>
        </p:nvSpPr>
        <p:spPr>
          <a:xfrm>
            <a:off x="457200" y="2139950"/>
            <a:ext cx="8229600" cy="2327672"/>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400"/>
              <a:buFont typeface="Calibri"/>
              <a:buAutoNum type="arabicPeriod"/>
            </a:pPr>
            <a:r>
              <a:rPr lang="en-US"/>
              <a:t>The set of guidelines an entity uses to define the way it communicates</a:t>
            </a:r>
            <a:endParaRPr/>
          </a:p>
          <a:p>
            <a:pPr indent="-190500" lvl="0" marL="342900" rtl="0" algn="l">
              <a:spcBef>
                <a:spcPts val="480"/>
              </a:spcBef>
              <a:spcAft>
                <a:spcPts val="0"/>
              </a:spcAft>
              <a:buClr>
                <a:schemeClr val="dk1"/>
              </a:buClr>
              <a:buSzPts val="2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258" name="Google Shape;258;p42"/>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Diction </a:t>
            </a:r>
            <a:r>
              <a:rPr lang="en-US"/>
              <a:t>(word choice) </a:t>
            </a:r>
            <a:endParaRPr/>
          </a:p>
          <a:p>
            <a:pPr indent="-342900" lvl="0" marL="342900" rtl="0" algn="l">
              <a:spcBef>
                <a:spcPts val="0"/>
              </a:spcBef>
              <a:spcAft>
                <a:spcPts val="0"/>
              </a:spcAft>
              <a:buClr>
                <a:schemeClr val="dk1"/>
              </a:buClr>
              <a:buSzPts val="2400"/>
              <a:buChar char="•"/>
            </a:pPr>
            <a:r>
              <a:rPr lang="en-US"/>
              <a:t>Plank vs. ?</a:t>
            </a:r>
            <a:endParaRPr/>
          </a:p>
          <a:p>
            <a:pPr indent="-342900" lvl="0" marL="342900" rtl="0" algn="l">
              <a:spcBef>
                <a:spcPts val="0"/>
              </a:spcBef>
              <a:spcAft>
                <a:spcPts val="0"/>
              </a:spcAft>
              <a:buClr>
                <a:schemeClr val="dk1"/>
              </a:buClr>
              <a:buSzPts val="2400"/>
              <a:buChar char="•"/>
            </a:pPr>
            <a:r>
              <a:rPr lang="en-US"/>
              <a:t>Large vs. ?</a:t>
            </a:r>
            <a:endParaRPr/>
          </a:p>
          <a:p>
            <a:pPr indent="-342900" lvl="0" marL="342900" rtl="0" algn="l">
              <a:spcBef>
                <a:spcPts val="0"/>
              </a:spcBef>
              <a:spcAft>
                <a:spcPts val="0"/>
              </a:spcAft>
              <a:buClr>
                <a:schemeClr val="dk1"/>
              </a:buClr>
              <a:buSzPts val="2400"/>
              <a:buChar char="•"/>
            </a:pPr>
            <a:r>
              <a:rPr lang="en-US"/>
              <a:t>Cheap vs. ?</a:t>
            </a:r>
            <a:endParaRPr/>
          </a:p>
          <a:p>
            <a:pPr indent="-342900" lvl="0" marL="342900" rtl="0" algn="l">
              <a:spcBef>
                <a:spcPts val="0"/>
              </a:spcBef>
              <a:spcAft>
                <a:spcPts val="0"/>
              </a:spcAft>
              <a:buClr>
                <a:schemeClr val="dk1"/>
              </a:buClr>
              <a:buSzPts val="2400"/>
              <a:buChar char="•"/>
            </a:pPr>
            <a:r>
              <a:rPr lang="en-US"/>
              <a:t>Run vs.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3"/>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264" name="Google Shape;264;p43"/>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Diction </a:t>
            </a:r>
            <a:r>
              <a:rPr lang="en-US"/>
              <a:t>(word choice) </a:t>
            </a:r>
            <a:endParaRPr/>
          </a:p>
          <a:p>
            <a:pPr indent="-342900" lvl="0" marL="342900" rtl="0" algn="l">
              <a:spcBef>
                <a:spcPts val="0"/>
              </a:spcBef>
              <a:spcAft>
                <a:spcPts val="0"/>
              </a:spcAft>
              <a:buClr>
                <a:schemeClr val="dk1"/>
              </a:buClr>
              <a:buSzPts val="2400"/>
              <a:buChar char="•"/>
            </a:pPr>
            <a:r>
              <a:rPr lang="en-US"/>
              <a:t>Donor vs. ?</a:t>
            </a:r>
            <a:endParaRPr/>
          </a:p>
          <a:p>
            <a:pPr indent="-342900" lvl="0" marL="342900" rtl="0" algn="l">
              <a:spcBef>
                <a:spcPts val="0"/>
              </a:spcBef>
              <a:spcAft>
                <a:spcPts val="0"/>
              </a:spcAft>
              <a:buClr>
                <a:schemeClr val="dk1"/>
              </a:buClr>
              <a:buSzPts val="2400"/>
              <a:buChar char="•"/>
            </a:pPr>
            <a:r>
              <a:rPr lang="en-US"/>
              <a:t>Discovery vs. ?</a:t>
            </a:r>
            <a:endParaRPr/>
          </a:p>
          <a:p>
            <a:pPr indent="-342900" lvl="0" marL="342900" rtl="0" algn="l">
              <a:spcBef>
                <a:spcPts val="0"/>
              </a:spcBef>
              <a:spcAft>
                <a:spcPts val="0"/>
              </a:spcAft>
              <a:buClr>
                <a:schemeClr val="dk1"/>
              </a:buClr>
              <a:buSzPts val="2400"/>
              <a:buChar char="•"/>
            </a:pPr>
            <a:r>
              <a:rPr lang="en-US"/>
              <a:t>Leading vs. ?</a:t>
            </a:r>
            <a:endParaRPr/>
          </a:p>
          <a:p>
            <a:pPr indent="-342900" lvl="0" marL="342900" rtl="0" algn="l">
              <a:spcBef>
                <a:spcPts val="0"/>
              </a:spcBef>
              <a:spcAft>
                <a:spcPts val="0"/>
              </a:spcAft>
              <a:buClr>
                <a:schemeClr val="dk1"/>
              </a:buClr>
              <a:buSzPts val="2400"/>
              <a:buChar char="•"/>
            </a:pPr>
            <a:r>
              <a:rPr lang="en-US"/>
              <a:t>Make vs.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4"/>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270" name="Google Shape;270;p44"/>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Diction </a:t>
            </a:r>
            <a:r>
              <a:rPr lang="en-US"/>
              <a:t>(word choice) </a:t>
            </a:r>
            <a:endParaRPr/>
          </a:p>
          <a:p>
            <a:pPr indent="-342900" lvl="0" marL="342900" rtl="0" algn="l">
              <a:spcBef>
                <a:spcPts val="0"/>
              </a:spcBef>
              <a:spcAft>
                <a:spcPts val="0"/>
              </a:spcAft>
              <a:buClr>
                <a:schemeClr val="dk1"/>
              </a:buClr>
              <a:buSzPts val="2400"/>
              <a:buChar char="•"/>
            </a:pPr>
            <a:r>
              <a:rPr lang="en-US"/>
              <a:t>We </a:t>
            </a:r>
            <a:r>
              <a:rPr b="1" lang="en-US"/>
              <a:t>bring</a:t>
            </a:r>
            <a:r>
              <a:rPr lang="en-US"/>
              <a:t> groundbreaking innovations to the marketplace.</a:t>
            </a:r>
            <a:endParaRPr/>
          </a:p>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5"/>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276" name="Google Shape;276;p45"/>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Diction </a:t>
            </a:r>
            <a:r>
              <a:rPr lang="en-US"/>
              <a:t>(word choice) </a:t>
            </a:r>
            <a:endParaRPr/>
          </a:p>
          <a:p>
            <a:pPr indent="-342900" lvl="0" marL="342900" rtl="0" algn="l">
              <a:spcBef>
                <a:spcPts val="0"/>
              </a:spcBef>
              <a:spcAft>
                <a:spcPts val="0"/>
              </a:spcAft>
              <a:buClr>
                <a:schemeClr val="dk1"/>
              </a:buClr>
              <a:buSzPts val="2400"/>
              <a:buChar char="•"/>
            </a:pPr>
            <a:r>
              <a:rPr lang="en-US"/>
              <a:t>We </a:t>
            </a:r>
            <a:r>
              <a:rPr b="1" lang="en-US"/>
              <a:t>bring</a:t>
            </a:r>
            <a:r>
              <a:rPr lang="en-US"/>
              <a:t> groundbreaking innovations to the marketplace.</a:t>
            </a:r>
            <a:endParaRPr/>
          </a:p>
          <a:p>
            <a:pPr indent="-342900" lvl="0" marL="342900" rtl="0" algn="l">
              <a:spcBef>
                <a:spcPts val="0"/>
              </a:spcBef>
              <a:spcAft>
                <a:spcPts val="0"/>
              </a:spcAft>
              <a:buClr>
                <a:schemeClr val="dk1"/>
              </a:buClr>
              <a:buSzPts val="2400"/>
              <a:buChar char="•"/>
            </a:pPr>
            <a:r>
              <a:rPr lang="en-US"/>
              <a:t>We </a:t>
            </a:r>
            <a:r>
              <a:rPr b="1" lang="en-US"/>
              <a:t>push</a:t>
            </a:r>
            <a:r>
              <a:rPr lang="en-US"/>
              <a:t> groundbreaking innovations to the marketplace.</a:t>
            </a:r>
            <a:endParaRPr/>
          </a:p>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6"/>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282" name="Google Shape;282;p46"/>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Diction </a:t>
            </a:r>
            <a:r>
              <a:rPr lang="en-US"/>
              <a:t>(word choice) </a:t>
            </a:r>
            <a:endParaRPr/>
          </a:p>
          <a:p>
            <a:pPr indent="-342900" lvl="0" marL="342900" rtl="0" algn="l">
              <a:spcBef>
                <a:spcPts val="0"/>
              </a:spcBef>
              <a:spcAft>
                <a:spcPts val="0"/>
              </a:spcAft>
              <a:buClr>
                <a:schemeClr val="dk1"/>
              </a:buClr>
              <a:buSzPts val="2400"/>
              <a:buChar char="•"/>
            </a:pPr>
            <a:r>
              <a:rPr lang="en-US"/>
              <a:t>We </a:t>
            </a:r>
            <a:r>
              <a:rPr b="1" lang="en-US"/>
              <a:t>bring</a:t>
            </a:r>
            <a:r>
              <a:rPr lang="en-US"/>
              <a:t> groundbreaking innovations to the marketplace.</a:t>
            </a:r>
            <a:endParaRPr/>
          </a:p>
          <a:p>
            <a:pPr indent="-342900" lvl="0" marL="342900" rtl="0" algn="l">
              <a:spcBef>
                <a:spcPts val="0"/>
              </a:spcBef>
              <a:spcAft>
                <a:spcPts val="0"/>
              </a:spcAft>
              <a:buClr>
                <a:schemeClr val="dk1"/>
              </a:buClr>
              <a:buSzPts val="2400"/>
              <a:buChar char="•"/>
            </a:pPr>
            <a:r>
              <a:rPr lang="en-US"/>
              <a:t>We </a:t>
            </a:r>
            <a:r>
              <a:rPr b="1" lang="en-US"/>
              <a:t>push</a:t>
            </a:r>
            <a:r>
              <a:rPr lang="en-US"/>
              <a:t> groundbreaking innovations to the marketplace.</a:t>
            </a:r>
            <a:endParaRPr/>
          </a:p>
          <a:p>
            <a:pPr indent="-342900" lvl="0" marL="342900" rtl="0" algn="l">
              <a:spcBef>
                <a:spcPts val="0"/>
              </a:spcBef>
              <a:spcAft>
                <a:spcPts val="0"/>
              </a:spcAft>
              <a:buClr>
                <a:schemeClr val="dk1"/>
              </a:buClr>
              <a:buSzPts val="2400"/>
              <a:buChar char="•"/>
            </a:pPr>
            <a:r>
              <a:rPr lang="en-US"/>
              <a:t>We </a:t>
            </a:r>
            <a:r>
              <a:rPr b="1" lang="en-US"/>
              <a:t>drive</a:t>
            </a:r>
            <a:r>
              <a:rPr lang="en-US"/>
              <a:t> groundbreaking innovations to the marketplace.</a:t>
            </a:r>
            <a:endParaRPr/>
          </a:p>
          <a:p>
            <a:pPr indent="-190500" lvl="0" marL="342900" rtl="0" algn="l">
              <a:spcBef>
                <a:spcPts val="480"/>
              </a:spcBef>
              <a:spcAft>
                <a:spcPts val="0"/>
              </a:spcAft>
              <a:buClr>
                <a:schemeClr val="dk1"/>
              </a:buClr>
              <a:buSzPts val="2400"/>
              <a:buNone/>
            </a:pPr>
            <a:r>
              <a:t/>
            </a:r>
            <a:endParaRPr/>
          </a:p>
          <a:p>
            <a:pPr indent="0" lvl="0" marL="0" rtl="0" algn="l">
              <a:spcBef>
                <a:spcPts val="0"/>
              </a:spcBef>
              <a:spcAft>
                <a:spcPts val="0"/>
              </a:spcAft>
              <a:buClr>
                <a:schemeClr val="dk1"/>
              </a:buClr>
              <a:buSzPts val="2400"/>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7"/>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288" name="Google Shape;288;p47"/>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Sentence complexity/length</a:t>
            </a:r>
            <a:r>
              <a:rPr lang="en-US"/>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8"/>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294" name="Google Shape;294;p48"/>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Sentence complexity/length</a:t>
            </a:r>
            <a:r>
              <a:rPr lang="en-US"/>
              <a:t> </a:t>
            </a:r>
            <a:endParaRPr/>
          </a:p>
          <a:p>
            <a:pPr indent="-342900" lvl="0" marL="342900" rtl="0" algn="l">
              <a:spcBef>
                <a:spcPts val="0"/>
              </a:spcBef>
              <a:spcAft>
                <a:spcPts val="0"/>
              </a:spcAft>
              <a:buClr>
                <a:schemeClr val="dk1"/>
              </a:buClr>
              <a:buSzPts val="2400"/>
              <a:buChar char="•"/>
            </a:pPr>
            <a:r>
              <a:rPr lang="en-US"/>
              <a:t>NC State is a preeminent university.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49"/>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300" name="Google Shape;300;p49"/>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Sentence complexity/length</a:t>
            </a:r>
            <a:r>
              <a:rPr lang="en-US"/>
              <a:t> </a:t>
            </a:r>
            <a:endParaRPr/>
          </a:p>
          <a:p>
            <a:pPr indent="-342900" lvl="0" marL="342900" rtl="0" algn="l">
              <a:spcBef>
                <a:spcPts val="0"/>
              </a:spcBef>
              <a:spcAft>
                <a:spcPts val="0"/>
              </a:spcAft>
              <a:buClr>
                <a:schemeClr val="dk1"/>
              </a:buClr>
              <a:buSzPts val="2400"/>
              <a:buChar char="•"/>
            </a:pPr>
            <a:r>
              <a:rPr lang="en-US"/>
              <a:t>NC State is a preeminent university.</a:t>
            </a:r>
            <a:endParaRPr/>
          </a:p>
          <a:p>
            <a:pPr indent="-342900" lvl="0" marL="342900" rtl="0" algn="l">
              <a:spcBef>
                <a:spcPts val="0"/>
              </a:spcBef>
              <a:spcAft>
                <a:spcPts val="0"/>
              </a:spcAft>
              <a:buClr>
                <a:schemeClr val="dk1"/>
              </a:buClr>
              <a:buSzPts val="2400"/>
              <a:buChar char="•"/>
            </a:pPr>
            <a:r>
              <a:rPr lang="en-US"/>
              <a:t>NC State is a preeminent public research university.</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50"/>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306" name="Google Shape;306;p50"/>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Sentence complexity/length</a:t>
            </a:r>
            <a:r>
              <a:rPr lang="en-US"/>
              <a:t> </a:t>
            </a:r>
            <a:endParaRPr/>
          </a:p>
          <a:p>
            <a:pPr indent="-342900" lvl="0" marL="342900" rtl="0" algn="l">
              <a:spcBef>
                <a:spcPts val="0"/>
              </a:spcBef>
              <a:spcAft>
                <a:spcPts val="0"/>
              </a:spcAft>
              <a:buClr>
                <a:schemeClr val="dk1"/>
              </a:buClr>
              <a:buSzPts val="2400"/>
              <a:buChar char="•"/>
            </a:pPr>
            <a:r>
              <a:rPr lang="en-US"/>
              <a:t>NC State is a preeminent university.</a:t>
            </a:r>
            <a:endParaRPr/>
          </a:p>
          <a:p>
            <a:pPr indent="-342900" lvl="0" marL="342900" rtl="0" algn="l">
              <a:spcBef>
                <a:spcPts val="0"/>
              </a:spcBef>
              <a:spcAft>
                <a:spcPts val="0"/>
              </a:spcAft>
              <a:buClr>
                <a:schemeClr val="dk1"/>
              </a:buClr>
              <a:buSzPts val="2400"/>
              <a:buChar char="•"/>
            </a:pPr>
            <a:r>
              <a:rPr lang="en-US"/>
              <a:t>NC State is a preeminent public research university.</a:t>
            </a:r>
            <a:endParaRPr/>
          </a:p>
          <a:p>
            <a:pPr indent="-342900" lvl="0" marL="342900" rtl="0" algn="l">
              <a:spcBef>
                <a:spcPts val="0"/>
              </a:spcBef>
              <a:spcAft>
                <a:spcPts val="0"/>
              </a:spcAft>
              <a:buClr>
                <a:schemeClr val="dk1"/>
              </a:buClr>
              <a:buSzPts val="2400"/>
              <a:buChar char="•"/>
            </a:pPr>
            <a:r>
              <a:rPr lang="en-US"/>
              <a:t>NC State is a preeminent public research university with 10 colleges comprising all major academic fields.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1"/>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312" name="Google Shape;312;p51"/>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Sentence complexity/length</a:t>
            </a:r>
            <a:r>
              <a:rPr lang="en-US"/>
              <a:t> </a:t>
            </a:r>
            <a:endParaRPr/>
          </a:p>
          <a:p>
            <a:pPr indent="-342900" lvl="0" marL="342900" rtl="0" algn="l">
              <a:spcBef>
                <a:spcPts val="0"/>
              </a:spcBef>
              <a:spcAft>
                <a:spcPts val="0"/>
              </a:spcAft>
              <a:buClr>
                <a:schemeClr val="dk1"/>
              </a:buClr>
              <a:buSzPts val="2400"/>
              <a:buChar char="•"/>
            </a:pPr>
            <a:r>
              <a:rPr lang="en-US"/>
              <a:t>NC State is a preeminent public research university with 10 colleges comprising all major academic fields and a cooperative extension service that provides evidence-based assistance to citizens in all 100 North Carolina counties and the Eastern Band of Cherokee Indians.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6"/>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is a “brand”?</a:t>
            </a:r>
            <a:endParaRPr/>
          </a:p>
        </p:txBody>
      </p:sp>
      <p:sp>
        <p:nvSpPr>
          <p:cNvPr id="102" name="Google Shape;102;p16"/>
          <p:cNvSpPr txBox="1"/>
          <p:nvPr>
            <p:ph idx="1" type="body"/>
          </p:nvPr>
        </p:nvSpPr>
        <p:spPr>
          <a:xfrm>
            <a:off x="457200" y="2139950"/>
            <a:ext cx="8229600" cy="2327672"/>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400"/>
              <a:buFont typeface="Calibri"/>
              <a:buAutoNum type="arabicPeriod"/>
            </a:pPr>
            <a:r>
              <a:rPr lang="en-US"/>
              <a:t>The set of guidelines an entity uses to define the way it communicates</a:t>
            </a:r>
            <a:endParaRPr/>
          </a:p>
          <a:p>
            <a:pPr indent="-457200" lvl="0" marL="457200" rtl="0" algn="l">
              <a:spcBef>
                <a:spcPts val="480"/>
              </a:spcBef>
              <a:spcAft>
                <a:spcPts val="0"/>
              </a:spcAft>
              <a:buClr>
                <a:schemeClr val="dk1"/>
              </a:buClr>
              <a:buSzPts val="2400"/>
              <a:buFont typeface="Calibri"/>
              <a:buAutoNum type="arabicPeriod"/>
            </a:pPr>
            <a:r>
              <a:rPr lang="en-US"/>
              <a:t>The way an entity is perceived by others (also called “reputation”)</a:t>
            </a:r>
            <a:endParaRPr/>
          </a:p>
          <a:p>
            <a:pPr indent="-190500" lvl="0" marL="342900" rtl="0" algn="l">
              <a:spcBef>
                <a:spcPts val="480"/>
              </a:spcBef>
              <a:spcAft>
                <a:spcPts val="0"/>
              </a:spcAft>
              <a:buClr>
                <a:schemeClr val="dk1"/>
              </a:buClr>
              <a:buSzPts val="24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52"/>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318" name="Google Shape;318;p52"/>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Syntax </a:t>
            </a:r>
            <a:r>
              <a:rPr lang="en-US"/>
              <a:t>(word arrangement)</a:t>
            </a:r>
            <a:endParaRPr/>
          </a:p>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53"/>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324" name="Google Shape;324;p53"/>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Syntax </a:t>
            </a:r>
            <a:r>
              <a:rPr lang="en-US"/>
              <a:t>(word arrangement)</a:t>
            </a:r>
            <a:endParaRPr/>
          </a:p>
          <a:p>
            <a:pPr indent="0" lvl="0" marL="0" rtl="0" algn="l">
              <a:spcBef>
                <a:spcPts val="0"/>
              </a:spcBef>
              <a:spcAft>
                <a:spcPts val="0"/>
              </a:spcAft>
              <a:buClr>
                <a:schemeClr val="dk1"/>
              </a:buClr>
              <a:buSzPts val="2400"/>
              <a:buNone/>
            </a:pPr>
            <a:r>
              <a:t/>
            </a:r>
            <a:endParaRPr/>
          </a:p>
          <a:p>
            <a:pPr indent="0" lvl="0" marL="0" rtl="0" algn="l">
              <a:spcBef>
                <a:spcPts val="0"/>
              </a:spcBef>
              <a:spcAft>
                <a:spcPts val="0"/>
              </a:spcAft>
              <a:buClr>
                <a:schemeClr val="dk1"/>
              </a:buClr>
              <a:buSzPts val="2400"/>
              <a:buNone/>
            </a:pPr>
            <a:r>
              <a:rPr lang="en-US"/>
              <a:t>Whatever comes at the end of a sentence is </a:t>
            </a:r>
            <a:r>
              <a:rPr b="1" lang="en-US"/>
              <a:t>emphasized</a:t>
            </a:r>
            <a:r>
              <a:rPr lang="en-US"/>
              <a:t>.</a:t>
            </a:r>
            <a:endParaRPr/>
          </a:p>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54"/>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330" name="Google Shape;330;p54"/>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Syntax </a:t>
            </a:r>
            <a:r>
              <a:rPr lang="en-US"/>
              <a:t>(word arrangement)</a:t>
            </a:r>
            <a:endParaRPr/>
          </a:p>
          <a:p>
            <a:pPr indent="0" lvl="0" marL="0" rtl="0" algn="l">
              <a:spcBef>
                <a:spcPts val="0"/>
              </a:spcBef>
              <a:spcAft>
                <a:spcPts val="0"/>
              </a:spcAft>
              <a:buClr>
                <a:schemeClr val="dk1"/>
              </a:buClr>
              <a:buSzPts val="2400"/>
              <a:buNone/>
            </a:pPr>
            <a:r>
              <a:t/>
            </a:r>
            <a:endParaRPr/>
          </a:p>
          <a:p>
            <a:pPr indent="0" lvl="0" marL="0" rtl="0" algn="l">
              <a:spcBef>
                <a:spcPts val="0"/>
              </a:spcBef>
              <a:spcAft>
                <a:spcPts val="0"/>
              </a:spcAft>
              <a:buClr>
                <a:schemeClr val="dk1"/>
              </a:buClr>
              <a:buSzPts val="2400"/>
              <a:buNone/>
            </a:pPr>
            <a:r>
              <a:rPr lang="en-US"/>
              <a:t>Whatever comes at the end of a sentence is </a:t>
            </a:r>
            <a:r>
              <a:rPr b="1" lang="en-US"/>
              <a:t>emphasized</a:t>
            </a:r>
            <a:r>
              <a:rPr lang="en-US"/>
              <a:t>.</a:t>
            </a:r>
            <a:endParaRPr/>
          </a:p>
          <a:p>
            <a:pPr indent="0" lvl="0" marL="0" rtl="0" algn="l">
              <a:spcBef>
                <a:spcPts val="0"/>
              </a:spcBef>
              <a:spcAft>
                <a:spcPts val="0"/>
              </a:spcAft>
              <a:buClr>
                <a:schemeClr val="dk1"/>
              </a:buClr>
              <a:buSzPts val="2400"/>
              <a:buNone/>
            </a:pPr>
            <a:r>
              <a:t/>
            </a:r>
            <a:endParaRPr/>
          </a:p>
          <a:p>
            <a:pPr indent="-342900" lvl="0" marL="342900" rtl="0" algn="l">
              <a:spcBef>
                <a:spcPts val="0"/>
              </a:spcBef>
              <a:spcAft>
                <a:spcPts val="0"/>
              </a:spcAft>
              <a:buClr>
                <a:schemeClr val="dk1"/>
              </a:buClr>
              <a:buSzPts val="2400"/>
              <a:buChar char="•"/>
            </a:pPr>
            <a:r>
              <a:rPr lang="en-US"/>
              <a:t>Farmers turn to NC State when they need help responding to the effects of climate change.</a:t>
            </a:r>
            <a:endParaRPr/>
          </a:p>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55"/>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Building Blocks of Voice and Tone</a:t>
            </a:r>
            <a:endParaRPr/>
          </a:p>
        </p:txBody>
      </p:sp>
      <p:sp>
        <p:nvSpPr>
          <p:cNvPr id="336" name="Google Shape;336;p55"/>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b="1" lang="en-US"/>
              <a:t>Syntax </a:t>
            </a:r>
            <a:r>
              <a:rPr lang="en-US"/>
              <a:t>(word arrangement)</a:t>
            </a:r>
            <a:endParaRPr/>
          </a:p>
          <a:p>
            <a:pPr indent="0" lvl="0" marL="0" rtl="0" algn="l">
              <a:spcBef>
                <a:spcPts val="0"/>
              </a:spcBef>
              <a:spcAft>
                <a:spcPts val="0"/>
              </a:spcAft>
              <a:buClr>
                <a:schemeClr val="dk1"/>
              </a:buClr>
              <a:buSzPts val="2400"/>
              <a:buNone/>
            </a:pPr>
            <a:r>
              <a:t/>
            </a:r>
            <a:endParaRPr/>
          </a:p>
          <a:p>
            <a:pPr indent="0" lvl="0" marL="0" rtl="0" algn="l">
              <a:spcBef>
                <a:spcPts val="0"/>
              </a:spcBef>
              <a:spcAft>
                <a:spcPts val="0"/>
              </a:spcAft>
              <a:buClr>
                <a:schemeClr val="dk1"/>
              </a:buClr>
              <a:buSzPts val="2400"/>
              <a:buNone/>
            </a:pPr>
            <a:r>
              <a:rPr lang="en-US"/>
              <a:t>Whatever comes at the end of a sentence is </a:t>
            </a:r>
            <a:r>
              <a:rPr b="1" lang="en-US"/>
              <a:t>emphasized</a:t>
            </a:r>
            <a:r>
              <a:rPr lang="en-US"/>
              <a:t>.</a:t>
            </a:r>
            <a:endParaRPr/>
          </a:p>
          <a:p>
            <a:pPr indent="0" lvl="0" marL="0" rtl="0" algn="l">
              <a:spcBef>
                <a:spcPts val="0"/>
              </a:spcBef>
              <a:spcAft>
                <a:spcPts val="0"/>
              </a:spcAft>
              <a:buClr>
                <a:schemeClr val="dk1"/>
              </a:buClr>
              <a:buSzPts val="2400"/>
              <a:buNone/>
            </a:pPr>
            <a:r>
              <a:t/>
            </a:r>
            <a:endParaRPr/>
          </a:p>
          <a:p>
            <a:pPr indent="-342900" lvl="0" marL="342900" rtl="0" algn="l">
              <a:spcBef>
                <a:spcPts val="0"/>
              </a:spcBef>
              <a:spcAft>
                <a:spcPts val="0"/>
              </a:spcAft>
              <a:buClr>
                <a:schemeClr val="dk1"/>
              </a:buClr>
              <a:buSzPts val="2400"/>
              <a:buChar char="•"/>
            </a:pPr>
            <a:r>
              <a:rPr lang="en-US"/>
              <a:t>Farmers turn to NC State when they need help responding to the effects of climate change.</a:t>
            </a:r>
            <a:endParaRPr/>
          </a:p>
          <a:p>
            <a:pPr indent="-342900" lvl="0" marL="342900" rtl="0" algn="l">
              <a:spcBef>
                <a:spcPts val="0"/>
              </a:spcBef>
              <a:spcAft>
                <a:spcPts val="0"/>
              </a:spcAft>
              <a:buClr>
                <a:schemeClr val="dk1"/>
              </a:buClr>
              <a:buSzPts val="2400"/>
              <a:buChar char="•"/>
            </a:pPr>
            <a:r>
              <a:rPr lang="en-US"/>
              <a:t>When farmers need help responding to the effects of climate change, they turn to NC State.</a:t>
            </a:r>
            <a:endParaRPr/>
          </a:p>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56"/>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How to Use a Strategic Voice and Tone</a:t>
            </a:r>
            <a:endParaRPr/>
          </a:p>
        </p:txBody>
      </p:sp>
      <p:sp>
        <p:nvSpPr>
          <p:cNvPr id="342" name="Google Shape;342;p56"/>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57"/>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How to Use a Strategic Voice and Tone</a:t>
            </a:r>
            <a:endParaRPr/>
          </a:p>
        </p:txBody>
      </p:sp>
      <p:sp>
        <p:nvSpPr>
          <p:cNvPr id="348" name="Google Shape;348;p57"/>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Let brand personality determine the voice.</a:t>
            </a:r>
            <a:endParaRPr/>
          </a:p>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58"/>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How to Use a Strategic Voice and Tone</a:t>
            </a:r>
            <a:endParaRPr/>
          </a:p>
        </p:txBody>
      </p:sp>
      <p:sp>
        <p:nvSpPr>
          <p:cNvPr id="354" name="Google Shape;354;p58"/>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Let brand personality determine the voice.</a:t>
            </a:r>
            <a:endParaRPr/>
          </a:p>
          <a:p>
            <a:pPr indent="-342900" lvl="0" marL="342900" rtl="0" algn="l">
              <a:spcBef>
                <a:spcPts val="0"/>
              </a:spcBef>
              <a:spcAft>
                <a:spcPts val="0"/>
              </a:spcAft>
              <a:buClr>
                <a:schemeClr val="dk1"/>
              </a:buClr>
              <a:buSzPts val="2400"/>
              <a:buChar char="•"/>
            </a:pPr>
            <a:r>
              <a:rPr lang="en-US"/>
              <a:t>Let the occasion determine the tone.</a:t>
            </a:r>
            <a:endParaRPr/>
          </a:p>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9"/>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How to Use a Strategic Voice and Tone</a:t>
            </a:r>
            <a:endParaRPr/>
          </a:p>
        </p:txBody>
      </p:sp>
      <p:sp>
        <p:nvSpPr>
          <p:cNvPr id="360" name="Google Shape;360;p59"/>
          <p:cNvSpPr txBox="1"/>
          <p:nvPr>
            <p:ph idx="1" type="body"/>
          </p:nvPr>
        </p:nvSpPr>
        <p:spPr>
          <a:xfrm>
            <a:off x="457200" y="1703280"/>
            <a:ext cx="8229600" cy="23276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Let brand personality determine the voice.</a:t>
            </a:r>
            <a:endParaRPr/>
          </a:p>
          <a:p>
            <a:pPr indent="-342900" lvl="0" marL="342900" rtl="0" algn="l">
              <a:spcBef>
                <a:spcPts val="0"/>
              </a:spcBef>
              <a:spcAft>
                <a:spcPts val="0"/>
              </a:spcAft>
              <a:buClr>
                <a:schemeClr val="dk1"/>
              </a:buClr>
              <a:buSzPts val="2400"/>
              <a:buChar char="•"/>
            </a:pPr>
            <a:r>
              <a:rPr lang="en-US"/>
              <a:t>Let the occasion determine the tone.</a:t>
            </a:r>
            <a:endParaRPr/>
          </a:p>
          <a:p>
            <a:pPr indent="-342900" lvl="0" marL="342900" rtl="0" algn="l">
              <a:spcBef>
                <a:spcPts val="0"/>
              </a:spcBef>
              <a:spcAft>
                <a:spcPts val="0"/>
              </a:spcAft>
              <a:buClr>
                <a:schemeClr val="dk1"/>
              </a:buClr>
              <a:buSzPts val="2400"/>
              <a:buChar char="•"/>
            </a:pPr>
            <a:r>
              <a:rPr lang="en-US"/>
              <a:t>Create the voice and shape the tone through diction, sentence complexity/length and syntax.</a:t>
            </a:r>
            <a:endParaRPr/>
          </a:p>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60"/>
          <p:cNvSpPr txBox="1"/>
          <p:nvPr>
            <p:ph type="title"/>
          </p:nvPr>
        </p:nvSpPr>
        <p:spPr>
          <a:xfrm>
            <a:off x="457200" y="587403"/>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solidFill>
                  <a:schemeClr val="dk1"/>
                </a:solidFill>
              </a:rPr>
              <a:t>Strunk and White's Rule No. 17</a:t>
            </a:r>
            <a:endParaRPr/>
          </a:p>
        </p:txBody>
      </p:sp>
      <p:sp>
        <p:nvSpPr>
          <p:cNvPr id="366" name="Google Shape;366;p60"/>
          <p:cNvSpPr txBox="1"/>
          <p:nvPr>
            <p:ph idx="1" type="body"/>
          </p:nvPr>
        </p:nvSpPr>
        <p:spPr>
          <a:xfrm>
            <a:off x="457200" y="1377604"/>
            <a:ext cx="8229600" cy="23276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a:solidFill>
                  <a:schemeClr val="dk1"/>
                </a:solidFill>
              </a:rPr>
              <a:t>“Vigorous writing is concise. A sentence should contain no unnecessary words, a paragraph no unnecessary sentences, for the same reason that a drawing should have no unnecessary lines and a machine no unnecessary parts. This requires not that the writer make all his sentences short, or that he avoid all detail and treat his subjects only in outline, but that every word tell. </a:t>
            </a:r>
            <a:r>
              <a:rPr b="1" lang="en-US">
                <a:solidFill>
                  <a:schemeClr val="dk1"/>
                </a:solidFill>
              </a:rPr>
              <a:t>Many expressions in common use violate this principle</a:t>
            </a:r>
            <a:r>
              <a:rPr lang="en-US">
                <a:solidFill>
                  <a:schemeClr val="dk1"/>
                </a:solidFill>
              </a:rPr>
              <a:t>.” </a:t>
            </a:r>
            <a:endParaRPr/>
          </a:p>
          <a:p>
            <a:pPr indent="0" lvl="0" marL="0" rtl="0" algn="l">
              <a:spcBef>
                <a:spcPts val="480"/>
              </a:spcBef>
              <a:spcAft>
                <a:spcPts val="0"/>
              </a:spcAft>
              <a:buClr>
                <a:schemeClr val="dk1"/>
              </a:buClr>
              <a:buSzPts val="2400"/>
              <a:buNone/>
            </a:pPr>
            <a:r>
              <a:rPr lang="en-US">
                <a:solidFill>
                  <a:schemeClr val="dk1"/>
                </a:solidFill>
              </a:rPr>
              <a:t>— William Strunk Jr. and E.B. White, </a:t>
            </a:r>
            <a:r>
              <a:rPr i="1" lang="en-US">
                <a:solidFill>
                  <a:schemeClr val="dk1"/>
                </a:solidFill>
              </a:rPr>
              <a:t>The Elements of Style</a:t>
            </a:r>
            <a:endParaRPr/>
          </a:p>
          <a:p>
            <a:pPr indent="-190500" lvl="0" marL="342900" rtl="0" algn="l">
              <a:spcBef>
                <a:spcPts val="480"/>
              </a:spcBef>
              <a:spcAft>
                <a:spcPts val="0"/>
              </a:spcAft>
              <a:buClr>
                <a:schemeClr val="dk1"/>
              </a:buClr>
              <a:buSzPts val="24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61"/>
          <p:cNvSpPr txBox="1"/>
          <p:nvPr>
            <p:ph type="title"/>
          </p:nvPr>
        </p:nvSpPr>
        <p:spPr>
          <a:xfrm>
            <a:off x="457200" y="217110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Brent Winter</a:t>
            </a:r>
            <a:br>
              <a:rPr lang="en-US"/>
            </a:br>
            <a:r>
              <a:rPr lang="en-US"/>
              <a:t>bhwinter@ncsu.edu</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7"/>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What is a “brand”?</a:t>
            </a:r>
            <a:endParaRPr/>
          </a:p>
        </p:txBody>
      </p:sp>
      <p:sp>
        <p:nvSpPr>
          <p:cNvPr id="108" name="Google Shape;108;p17"/>
          <p:cNvSpPr txBox="1"/>
          <p:nvPr>
            <p:ph idx="1" type="body"/>
          </p:nvPr>
        </p:nvSpPr>
        <p:spPr>
          <a:xfrm>
            <a:off x="457200" y="2139950"/>
            <a:ext cx="8229600" cy="2327672"/>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Clr>
                <a:schemeClr val="dk1"/>
              </a:buClr>
              <a:buSzPts val="2400"/>
              <a:buFont typeface="Calibri"/>
              <a:buAutoNum type="arabicPeriod"/>
            </a:pPr>
            <a:r>
              <a:rPr lang="en-US"/>
              <a:t>The set of guidelines an entity uses to define the way it communicates</a:t>
            </a:r>
            <a:endParaRPr/>
          </a:p>
          <a:p>
            <a:pPr indent="-457200" lvl="0" marL="457200" rtl="0" algn="l">
              <a:spcBef>
                <a:spcPts val="480"/>
              </a:spcBef>
              <a:spcAft>
                <a:spcPts val="0"/>
              </a:spcAft>
              <a:buClr>
                <a:schemeClr val="dk1"/>
              </a:buClr>
              <a:buSzPts val="2400"/>
              <a:buFont typeface="Calibri"/>
              <a:buAutoNum type="arabicPeriod"/>
            </a:pPr>
            <a:r>
              <a:rPr lang="en-US"/>
              <a:t>The way an entity is perceived by others, also called “reputation”</a:t>
            </a:r>
            <a:endParaRPr/>
          </a:p>
          <a:p>
            <a:pPr indent="-342900" lvl="0" marL="342900" rtl="0" algn="l">
              <a:spcBef>
                <a:spcPts val="480"/>
              </a:spcBef>
              <a:spcAft>
                <a:spcPts val="0"/>
              </a:spcAft>
              <a:buClr>
                <a:schemeClr val="dk1"/>
              </a:buClr>
              <a:buSzPts val="2400"/>
              <a:buChar char="•"/>
            </a:pPr>
            <a:r>
              <a:rPr lang="en-US"/>
              <a:t>The point of a brand is to use meaning No. 1 to influence meaning No. 2 so that the two senses of “brand” merge into one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8"/>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NC State Brand Guidelines</a:t>
            </a:r>
            <a:endParaRPr/>
          </a:p>
        </p:txBody>
      </p:sp>
      <p:sp>
        <p:nvSpPr>
          <p:cNvPr id="114" name="Google Shape;114;p18"/>
          <p:cNvSpPr txBox="1"/>
          <p:nvPr>
            <p:ph idx="1" type="body"/>
          </p:nvPr>
        </p:nvSpPr>
        <p:spPr>
          <a:xfrm>
            <a:off x="457200" y="2266950"/>
            <a:ext cx="8229600" cy="232767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400"/>
              <a:buNone/>
            </a:pPr>
            <a:r>
              <a:rPr b="1" lang="en-US"/>
              <a:t>brand.ncsu.edu</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9"/>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120" name="Google Shape;120;p19"/>
          <p:cNvPicPr preferRelativeResize="0"/>
          <p:nvPr>
            <p:ph idx="1" type="body"/>
          </p:nvPr>
        </p:nvPicPr>
        <p:blipFill rotWithShape="1">
          <a:blip r:embed="rId3">
            <a:alphaModFix/>
          </a:blip>
          <a:srcRect b="0" l="0" r="0" t="0"/>
          <a:stretch/>
        </p:blipFill>
        <p:spPr>
          <a:xfrm>
            <a:off x="0" y="607218"/>
            <a:ext cx="9144000" cy="453628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Voice</a:t>
            </a:r>
            <a:endParaRPr/>
          </a:p>
        </p:txBody>
      </p:sp>
      <p:sp>
        <p:nvSpPr>
          <p:cNvPr id="126" name="Google Shape;126;p20"/>
          <p:cNvSpPr txBox="1"/>
          <p:nvPr>
            <p:ph idx="1" type="body"/>
          </p:nvPr>
        </p:nvSpPr>
        <p:spPr>
          <a:xfrm>
            <a:off x="457200" y="2266950"/>
            <a:ext cx="8229600" cy="2327672"/>
          </a:xfrm>
          <a:prstGeom prst="rect">
            <a:avLst/>
          </a:prstGeom>
          <a:noFill/>
          <a:ln>
            <a:noFill/>
          </a:ln>
        </p:spPr>
        <p:txBody>
          <a:bodyPr anchorCtr="0" anchor="t" bIns="45700" lIns="91425" spcFirstLastPara="1" rIns="91425" wrap="square" tIns="45700">
            <a:noAutofit/>
          </a:bodyPr>
          <a:lstStyle/>
          <a:p>
            <a:pPr indent="-190500" lvl="0" marL="342900" rtl="0" algn="l">
              <a:spcBef>
                <a:spcPts val="0"/>
              </a:spcBef>
              <a:spcAft>
                <a:spcPts val="0"/>
              </a:spcAft>
              <a:buClr>
                <a:schemeClr val="dk1"/>
              </a:buClr>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1"/>
          <p:cNvSpPr txBox="1"/>
          <p:nvPr>
            <p:ph type="title"/>
          </p:nvPr>
        </p:nvSpPr>
        <p:spPr>
          <a:xfrm>
            <a:off x="457200" y="675085"/>
            <a:ext cx="8229600" cy="80129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Voice</a:t>
            </a:r>
            <a:endParaRPr/>
          </a:p>
        </p:txBody>
      </p:sp>
      <p:sp>
        <p:nvSpPr>
          <p:cNvPr id="132" name="Google Shape;132;p21"/>
          <p:cNvSpPr txBox="1"/>
          <p:nvPr>
            <p:ph idx="1" type="body"/>
          </p:nvPr>
        </p:nvSpPr>
        <p:spPr>
          <a:xfrm>
            <a:off x="457200" y="2266950"/>
            <a:ext cx="8229600" cy="23276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a:t>Reflects the institution’s “personality”</a:t>
            </a:r>
            <a:br>
              <a:rPr lang="en-US"/>
            </a:br>
            <a:r>
              <a:rPr lang="en-U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NCStateU-horizontal-left-log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