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18" r:id="rId2"/>
    <p:sldId id="299" r:id="rId3"/>
    <p:sldId id="327" r:id="rId4"/>
    <p:sldId id="329" r:id="rId5"/>
    <p:sldId id="272" r:id="rId6"/>
    <p:sldId id="316" r:id="rId7"/>
    <p:sldId id="274" r:id="rId8"/>
    <p:sldId id="292" r:id="rId9"/>
    <p:sldId id="319" r:id="rId10"/>
    <p:sldId id="276" r:id="rId11"/>
    <p:sldId id="324" r:id="rId12"/>
    <p:sldId id="325" r:id="rId13"/>
    <p:sldId id="320" r:id="rId14"/>
    <p:sldId id="308" r:id="rId15"/>
    <p:sldId id="307" r:id="rId16"/>
    <p:sldId id="309" r:id="rId17"/>
    <p:sldId id="310" r:id="rId18"/>
    <p:sldId id="317" r:id="rId19"/>
    <p:sldId id="311" r:id="rId20"/>
    <p:sldId id="312" r:id="rId21"/>
    <p:sldId id="313" r:id="rId22"/>
    <p:sldId id="314" r:id="rId23"/>
    <p:sldId id="326" r:id="rId2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69985" autoAdjust="0"/>
  </p:normalViewPr>
  <p:slideViewPr>
    <p:cSldViewPr snapToGrid="0">
      <p:cViewPr varScale="1">
        <p:scale>
          <a:sx n="64" d="100"/>
          <a:sy n="64" d="100"/>
        </p:scale>
        <p:origin x="99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51268DC1-CE40-4F57-992D-6D7C367D2842}" type="datetimeFigureOut">
              <a:rPr lang="en-US" smtClean="0"/>
              <a:t>2/24/2020</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D85DB9D2-EBA2-4FAF-968E-095993E67ACA}" type="slidenum">
              <a:rPr lang="en-US" smtClean="0"/>
              <a:t>‹#›</a:t>
            </a:fld>
            <a:endParaRPr lang="en-US"/>
          </a:p>
        </p:txBody>
      </p:sp>
    </p:spTree>
    <p:extLst>
      <p:ext uri="{BB962C8B-B14F-4D97-AF65-F5344CB8AC3E}">
        <p14:creationId xmlns:p14="http://schemas.microsoft.com/office/powerpoint/2010/main" val="1432819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E729F03-69FD-D342-8F64-A6DF3D3866F7}" type="slidenum">
              <a:rPr lang="en-US" altLang="x-none"/>
              <a:pPr/>
              <a:t>1</a:t>
            </a:fld>
            <a:endParaRPr lang="en-US" altLang="x-none"/>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x-none" altLang="x-none"/>
          </a:p>
        </p:txBody>
      </p:sp>
    </p:spTree>
    <p:extLst>
      <p:ext uri="{BB962C8B-B14F-4D97-AF65-F5344CB8AC3E}">
        <p14:creationId xmlns:p14="http://schemas.microsoft.com/office/powerpoint/2010/main" val="1700828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Scientists</a:t>
            </a:r>
            <a:r>
              <a:rPr lang="en-US" baseline="0" dirty="0"/>
              <a:t> project the effect of climate using complex models that require massive computing power and  a lot of assumptions. Generally, I don’t trust the reliability of any one model very much. The map depicts the average warming at each location</a:t>
            </a:r>
          </a:p>
          <a:p>
            <a:r>
              <a:rPr lang="en-US" baseline="0" dirty="0"/>
              <a:t>associated with a 1°C increase in global mean temperature; values greater than 1°C indicate rates of warming faster than the global mean, while values below 1°C indicate warming that is slower than the global mean. NC is right near that average.</a:t>
            </a:r>
          </a:p>
          <a:p>
            <a:endParaRPr lang="en-US" baseline="0" dirty="0"/>
          </a:p>
          <a:p>
            <a:r>
              <a:rPr lang="en-US" baseline="0" dirty="0"/>
              <a:t>This model isn’t going to be “right,” but it gives you a middle-of-the-road idea of what climate change </a:t>
            </a:r>
            <a:r>
              <a:rPr lang="en-US" baseline="0" dirty="0" err="1"/>
              <a:t>wil</a:t>
            </a:r>
            <a:r>
              <a:rPr lang="en-US" baseline="0" dirty="0"/>
              <a:t> </a:t>
            </a:r>
            <a:r>
              <a:rPr lang="en-US" baseline="0" dirty="0" err="1"/>
              <a:t>llook</a:t>
            </a:r>
            <a:r>
              <a:rPr lang="en-US" baseline="0" dirty="0"/>
              <a:t> like, and the consensus is for North Carolina that will be warmer and wetter, but with potentially more periods without </a:t>
            </a:r>
            <a:r>
              <a:rPr lang="en-US" baseline="0" dirty="0" err="1"/>
              <a:t>precipitationin</a:t>
            </a:r>
            <a:r>
              <a:rPr lang="en-US" baseline="0" dirty="0"/>
              <a:t> the summers.</a:t>
            </a:r>
            <a:endParaRPr lang="en-US" dirty="0"/>
          </a:p>
        </p:txBody>
      </p:sp>
      <p:sp>
        <p:nvSpPr>
          <p:cNvPr id="4" name="Slide Number Placeholder 3"/>
          <p:cNvSpPr>
            <a:spLocks noGrp="1"/>
          </p:cNvSpPr>
          <p:nvPr>
            <p:ph type="sldNum" sz="quarter" idx="10"/>
          </p:nvPr>
        </p:nvSpPr>
        <p:spPr/>
        <p:txBody>
          <a:bodyPr/>
          <a:lstStyle/>
          <a:p>
            <a:fld id="{D85DB9D2-EBA2-4FAF-968E-095993E67ACA}" type="slidenum">
              <a:rPr lang="en-US" smtClean="0"/>
              <a:t>14</a:t>
            </a:fld>
            <a:endParaRPr lang="en-US"/>
          </a:p>
        </p:txBody>
      </p:sp>
    </p:spTree>
    <p:extLst>
      <p:ext uri="{BB962C8B-B14F-4D97-AF65-F5344CB8AC3E}">
        <p14:creationId xmlns:p14="http://schemas.microsoft.com/office/powerpoint/2010/main" val="1237484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what’s the potential effect of climate change? Plants respond to many factors that a changing climate and. Climate change is caused by elevated CO2, which also helps plants grow. Climate change will raise temperatures, which can help or hurt plant growth, and affects yields in non-linear ways.</a:t>
            </a:r>
            <a:r>
              <a:rPr lang="en-US" baseline="0" dirty="0"/>
              <a:t> Temperature increase are energy increases, and the additional energy creates more ocean activity and evaporation. North Carolina is expected to get wetter and warmer. The additional energy in the system is expected to general more hurricanes and other large precipitation events. Additional moisture in the air also affects the amount of cloud cover, and thus solar radiation hitting plants.</a:t>
            </a:r>
          </a:p>
          <a:p>
            <a:endParaRPr lang="en-US" baseline="0" dirty="0"/>
          </a:p>
          <a:p>
            <a:r>
              <a:rPr lang="en-US" baseline="0" dirty="0"/>
              <a:t>Climate changes tells us something about how the weather will change, e.g. it will be hotter, wetter, etc. But the variation in weather over the day and year is also important. Crop yields are more susceptible to temperature and precipitation extremes at certain times. For instance, hot-temperature extreme weather events have a large effect on corn during the pollination stage.</a:t>
            </a:r>
          </a:p>
          <a:p>
            <a:endParaRPr lang="en-US" baseline="0" dirty="0"/>
          </a:p>
          <a:p>
            <a:r>
              <a:rPr lang="en-US" baseline="0" dirty="0"/>
              <a:t>Water can mitigate temperature effects. Misting apple orchards, for instance, can cool the trees enough during very hot spells to protect yields. However, water can also be the problem. Extreme events can inundate fields with water. But even heavier than normal precipitation can leave water tables too high for optimal crop growth.</a:t>
            </a:r>
            <a:endParaRPr lang="en-US" dirty="0"/>
          </a:p>
        </p:txBody>
      </p:sp>
      <p:sp>
        <p:nvSpPr>
          <p:cNvPr id="4" name="Slide Number Placeholder 3"/>
          <p:cNvSpPr>
            <a:spLocks noGrp="1"/>
          </p:cNvSpPr>
          <p:nvPr>
            <p:ph type="sldNum" sz="quarter" idx="5"/>
          </p:nvPr>
        </p:nvSpPr>
        <p:spPr/>
        <p:txBody>
          <a:bodyPr/>
          <a:lstStyle/>
          <a:p>
            <a:fld id="{D85DB9D2-EBA2-4FAF-968E-095993E67ACA}" type="slidenum">
              <a:rPr lang="en-US" smtClean="0"/>
              <a:t>15</a:t>
            </a:fld>
            <a:endParaRPr lang="en-US"/>
          </a:p>
        </p:txBody>
      </p:sp>
    </p:spTree>
    <p:extLst>
      <p:ext uri="{BB962C8B-B14F-4D97-AF65-F5344CB8AC3E}">
        <p14:creationId xmlns:p14="http://schemas.microsoft.com/office/powerpoint/2010/main" val="986757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translate projections of changes in precipitation and temperature</a:t>
            </a:r>
            <a:r>
              <a:rPr lang="en-US" baseline="0" dirty="0"/>
              <a:t> to changes in crop output? In heir recent paper in science, Hsiang et al (2017) generate crop-yield to weather variable relationships. The yields are generally non-linear, meaning it’s not a straight line. Generally, it’s hard to grow something at 0 degrees but gets better as the temperature increases, until a point where it is too hot for the plant. The functions show yields as a function of seasonal rainfall and seasonal 24-hour temperatures. You can interpret log yields as percentages. A one degree temperature increase at some point on the chart leads to the blue line x100 percentage decrease in yield. For instance, increasing temperature from 29 to 30 degrees C for cotton increases yields by about 2%, but increasing temperature from 39 to 40 degrees C decreases yields by almost 3%.</a:t>
            </a:r>
          </a:p>
          <a:p>
            <a:endParaRPr lang="en-US" baseline="0" dirty="0"/>
          </a:p>
          <a:p>
            <a:r>
              <a:rPr lang="en-US" baseline="0" dirty="0"/>
              <a:t>Cotton—fairly heat tolerant</a:t>
            </a:r>
          </a:p>
          <a:p>
            <a:r>
              <a:rPr lang="en-US" baseline="0" dirty="0"/>
              <a:t>Soybeans—huge drop in yield with high heat</a:t>
            </a:r>
          </a:p>
        </p:txBody>
      </p:sp>
      <p:sp>
        <p:nvSpPr>
          <p:cNvPr id="4" name="Slide Number Placeholder 3"/>
          <p:cNvSpPr>
            <a:spLocks noGrp="1"/>
          </p:cNvSpPr>
          <p:nvPr>
            <p:ph type="sldNum" sz="quarter" idx="5"/>
          </p:nvPr>
        </p:nvSpPr>
        <p:spPr/>
        <p:txBody>
          <a:bodyPr/>
          <a:lstStyle/>
          <a:p>
            <a:fld id="{D85DB9D2-EBA2-4FAF-968E-095993E67ACA}" type="slidenum">
              <a:rPr lang="en-US" smtClean="0"/>
              <a:t>16</a:t>
            </a:fld>
            <a:endParaRPr lang="en-US"/>
          </a:p>
        </p:txBody>
      </p:sp>
    </p:spTree>
    <p:extLst>
      <p:ext uri="{BB962C8B-B14F-4D97-AF65-F5344CB8AC3E}">
        <p14:creationId xmlns:p14="http://schemas.microsoft.com/office/powerpoint/2010/main" val="1581441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how summer (growing season, typically) temperatures will</a:t>
            </a:r>
            <a:r>
              <a:rPr lang="en-US" baseline="0" dirty="0"/>
              <a:t> change by 2080-2099. Summer temperatures in North Carolina by 2080 will be higher than those in Louisiana or Texas today in a high emissions scenario. Finding these types of projections for each county in the US is difficult and requires a lot of assumptions, it also leads to a lot of uncertainty. However, this doesn’t mean that temperatures won’t get hotter. It just means we’re unsure how much hotter. Given these temperatures and out yield functions, we can calculate changes in crop production as a result of climate change.</a:t>
            </a:r>
            <a:endParaRPr lang="en-US" dirty="0"/>
          </a:p>
        </p:txBody>
      </p:sp>
      <p:sp>
        <p:nvSpPr>
          <p:cNvPr id="4" name="Slide Number Placeholder 3"/>
          <p:cNvSpPr>
            <a:spLocks noGrp="1"/>
          </p:cNvSpPr>
          <p:nvPr>
            <p:ph type="sldNum" sz="quarter" idx="10"/>
          </p:nvPr>
        </p:nvSpPr>
        <p:spPr/>
        <p:txBody>
          <a:bodyPr/>
          <a:lstStyle/>
          <a:p>
            <a:fld id="{D85DB9D2-EBA2-4FAF-968E-095993E67ACA}" type="slidenum">
              <a:rPr lang="en-US" smtClean="0"/>
              <a:t>17</a:t>
            </a:fld>
            <a:endParaRPr lang="en-US"/>
          </a:p>
        </p:txBody>
      </p:sp>
    </p:spTree>
    <p:extLst>
      <p:ext uri="{BB962C8B-B14F-4D97-AF65-F5344CB8AC3E}">
        <p14:creationId xmlns:p14="http://schemas.microsoft.com/office/powerpoint/2010/main" val="3075103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how summer (growing season, typically) temperatures will</a:t>
            </a:r>
            <a:r>
              <a:rPr lang="en-US" baseline="0" dirty="0"/>
              <a:t> change by 2080-2099. Summer temperatures in North Carolina by 2080 will be higher than those in Louisiana or Texas today in a high emissions scenario. Finding these types of projections for each county in the US is difficult and requires a lot of assumptions, it also leads to a lot of uncertainty. However, this doesn’t mean that temperatures won’t get hotter. It just means we’re unsure how much hotter. Given these temperatures and out yield functions, we can calculate changes in crop production as a result of climate change.</a:t>
            </a:r>
            <a:endParaRPr lang="en-US" dirty="0"/>
          </a:p>
        </p:txBody>
      </p:sp>
      <p:sp>
        <p:nvSpPr>
          <p:cNvPr id="4" name="Slide Number Placeholder 3"/>
          <p:cNvSpPr>
            <a:spLocks noGrp="1"/>
          </p:cNvSpPr>
          <p:nvPr>
            <p:ph type="sldNum" sz="quarter" idx="10"/>
          </p:nvPr>
        </p:nvSpPr>
        <p:spPr/>
        <p:txBody>
          <a:bodyPr/>
          <a:lstStyle/>
          <a:p>
            <a:fld id="{D85DB9D2-EBA2-4FAF-968E-095993E67ACA}" type="slidenum">
              <a:rPr lang="en-US" smtClean="0"/>
              <a:t>18</a:t>
            </a:fld>
            <a:endParaRPr lang="en-US"/>
          </a:p>
        </p:txBody>
      </p:sp>
    </p:spTree>
    <p:extLst>
      <p:ext uri="{BB962C8B-B14F-4D97-AF65-F5344CB8AC3E}">
        <p14:creationId xmlns:p14="http://schemas.microsoft.com/office/powerpoint/2010/main" val="2412807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Here’s what happening in NC with </a:t>
            </a:r>
            <a:r>
              <a:rPr lang="en-US" dirty="0" err="1"/>
              <a:t>ht</a:t>
            </a:r>
            <a:r>
              <a:rPr lang="en-US" dirty="0"/>
              <a:t> ebig-4 crops right now. We plot the frequency of plantings for each</a:t>
            </a:r>
            <a:r>
              <a:rPr lang="en-US" baseline="0" dirty="0"/>
              <a:t> type of crop over the last 10 years. Dark blue means the crop was planted every year. Yellow means it was planted once in the last 10 years. There is so much to unpack here, we’re just going to focus on a few key trends. First, the NC cotton belt in the northern portion of the state, these counties are going to see climate impacts from changes in cotton yields. AS you’ll recall, cotton is fairly heat tolerant. Second, lots of soybeans on the coastal plain. You’ll recall soybeans had the highest negative yield response to high temperatures. Third, crop rotations. This implies farmers have some flexibility in what they plant—we’ll get back to this. Finally, fourth, is the distribution of sales. The western part of the state doesn’t grow much. You’ll recall ag land was valuable in the west, but in aggregate there isn’t much of it.</a:t>
            </a:r>
            <a:endParaRPr lang="en-US" dirty="0"/>
          </a:p>
        </p:txBody>
      </p:sp>
      <p:sp>
        <p:nvSpPr>
          <p:cNvPr id="4" name="Slide Number Placeholder 3"/>
          <p:cNvSpPr>
            <a:spLocks noGrp="1"/>
          </p:cNvSpPr>
          <p:nvPr>
            <p:ph type="sldNum" sz="quarter" idx="10"/>
          </p:nvPr>
        </p:nvSpPr>
        <p:spPr/>
        <p:txBody>
          <a:bodyPr/>
          <a:lstStyle/>
          <a:p>
            <a:fld id="{D85DB9D2-EBA2-4FAF-968E-095993E67ACA}" type="slidenum">
              <a:rPr lang="en-US" smtClean="0"/>
              <a:t>19</a:t>
            </a:fld>
            <a:endParaRPr lang="en-US"/>
          </a:p>
        </p:txBody>
      </p:sp>
    </p:spTree>
    <p:extLst>
      <p:ext uri="{BB962C8B-B14F-4D97-AF65-F5344CB8AC3E}">
        <p14:creationId xmlns:p14="http://schemas.microsoft.com/office/powerpoint/2010/main" val="3641415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Taking</a:t>
            </a:r>
            <a:r>
              <a:rPr lang="en-US" baseline="0" dirty="0"/>
              <a:t> </a:t>
            </a:r>
            <a:r>
              <a:rPr lang="en-US" baseline="0" dirty="0" err="1"/>
              <a:t>htos</a:t>
            </a:r>
            <a:r>
              <a:rPr lang="en-US" baseline="0" dirty="0"/>
              <a:t> yield functions and climate change projections to North Carolina counties, we arrive at this map of potential percentage losses. There is quite a range. Some counties expect yields an revenues to increase, others see losses over 40%. Note the cotton counties are blue and green, but much of the rest of the state faces losses. The large western losses are in percentage terms, but…</a:t>
            </a:r>
            <a:endParaRPr lang="en-US" dirty="0"/>
          </a:p>
        </p:txBody>
      </p:sp>
      <p:sp>
        <p:nvSpPr>
          <p:cNvPr id="4" name="Slide Number Placeholder 3"/>
          <p:cNvSpPr>
            <a:spLocks noGrp="1"/>
          </p:cNvSpPr>
          <p:nvPr>
            <p:ph type="sldNum" sz="quarter" idx="10"/>
          </p:nvPr>
        </p:nvSpPr>
        <p:spPr/>
        <p:txBody>
          <a:bodyPr/>
          <a:lstStyle/>
          <a:p>
            <a:fld id="{D85DB9D2-EBA2-4FAF-968E-095993E67ACA}" type="slidenum">
              <a:rPr lang="en-US" smtClean="0"/>
              <a:t>20</a:t>
            </a:fld>
            <a:endParaRPr lang="en-US"/>
          </a:p>
        </p:txBody>
      </p:sp>
    </p:spTree>
    <p:extLst>
      <p:ext uri="{BB962C8B-B14F-4D97-AF65-F5344CB8AC3E}">
        <p14:creationId xmlns:p14="http://schemas.microsoft.com/office/powerpoint/2010/main" val="3488813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When you plot the actual amount of sales as the county elevations, you see that the largest percentage losses are not large total sales losses. Instead, losses in sales are predicted to hit Orange: Union and Robeson</a:t>
            </a:r>
            <a:r>
              <a:rPr lang="en-US" baseline="0" dirty="0"/>
              <a:t>. As well as the coastal plain growers who are not in cotton.</a:t>
            </a:r>
            <a:r>
              <a:rPr lang="en-US" dirty="0"/>
              <a:t> Yellow</a:t>
            </a:r>
            <a:r>
              <a:rPr lang="en-US" baseline="0" dirty="0"/>
              <a:t> (group 1): Sampson, Duplin, Wayne, Lenoir; Yellow (group 2): Beaufort, Pitt, Hyde, Washington. Benefitting the most in terms of sales are Green: Bertie, Halifax, </a:t>
            </a:r>
            <a:r>
              <a:rPr lang="en-US" baseline="0" dirty="0" err="1"/>
              <a:t>Edgecomb</a:t>
            </a:r>
            <a:r>
              <a:rPr lang="en-US" baseline="0" dirty="0"/>
              <a:t>, </a:t>
            </a:r>
            <a:r>
              <a:rPr lang="en-US" baseline="0" dirty="0" err="1"/>
              <a:t>Northhampton</a:t>
            </a:r>
            <a:r>
              <a:rPr lang="en-US" baseline="0" dirty="0"/>
              <a:t>.</a:t>
            </a:r>
            <a:endParaRPr lang="en-US" dirty="0"/>
          </a:p>
        </p:txBody>
      </p:sp>
      <p:sp>
        <p:nvSpPr>
          <p:cNvPr id="4" name="Slide Number Placeholder 3"/>
          <p:cNvSpPr>
            <a:spLocks noGrp="1"/>
          </p:cNvSpPr>
          <p:nvPr>
            <p:ph type="sldNum" sz="quarter" idx="10"/>
          </p:nvPr>
        </p:nvSpPr>
        <p:spPr/>
        <p:txBody>
          <a:bodyPr/>
          <a:lstStyle/>
          <a:p>
            <a:fld id="{D85DB9D2-EBA2-4FAF-968E-095993E67ACA}" type="slidenum">
              <a:rPr lang="en-US" smtClean="0"/>
              <a:t>21</a:t>
            </a:fld>
            <a:endParaRPr lang="en-US"/>
          </a:p>
        </p:txBody>
      </p:sp>
    </p:spTree>
    <p:extLst>
      <p:ext uri="{BB962C8B-B14F-4D97-AF65-F5344CB8AC3E}">
        <p14:creationId xmlns:p14="http://schemas.microsoft.com/office/powerpoint/2010/main" val="4150735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Livestock – not included;</a:t>
            </a:r>
            <a:r>
              <a:rPr lang="en-US" baseline="0" dirty="0"/>
              <a:t> generally do less well in heat, but not a county-level analysis yet.</a:t>
            </a:r>
          </a:p>
          <a:p>
            <a:r>
              <a:rPr lang="en-US" baseline="0" dirty="0"/>
              <a:t>Specialty crops – very valuable, typically more sensitive to temperature and precipitation—thus why we see pockets of these crops.</a:t>
            </a:r>
          </a:p>
          <a:p>
            <a:r>
              <a:rPr lang="en-US" baseline="0" dirty="0"/>
              <a:t>Big caveat is that the approach necessarily assumes a static allocation of crops. </a:t>
            </a:r>
          </a:p>
          <a:p>
            <a:r>
              <a:rPr lang="en-US" baseline="0" dirty="0"/>
              <a:t>Other investments in mitigation are possible, in particular farmers can do more to keep fields dry (drainage) and wet (irrigation)</a:t>
            </a:r>
            <a:endParaRPr lang="en-US" dirty="0"/>
          </a:p>
        </p:txBody>
      </p:sp>
      <p:sp>
        <p:nvSpPr>
          <p:cNvPr id="4" name="Slide Number Placeholder 3"/>
          <p:cNvSpPr>
            <a:spLocks noGrp="1"/>
          </p:cNvSpPr>
          <p:nvPr>
            <p:ph type="sldNum" sz="quarter" idx="10"/>
          </p:nvPr>
        </p:nvSpPr>
        <p:spPr/>
        <p:txBody>
          <a:bodyPr/>
          <a:lstStyle/>
          <a:p>
            <a:fld id="{D85DB9D2-EBA2-4FAF-968E-095993E67ACA}" type="slidenum">
              <a:rPr lang="en-US" smtClean="0"/>
              <a:t>22</a:t>
            </a:fld>
            <a:endParaRPr lang="en-US"/>
          </a:p>
        </p:txBody>
      </p:sp>
    </p:spTree>
    <p:extLst>
      <p:ext uri="{BB962C8B-B14F-4D97-AF65-F5344CB8AC3E}">
        <p14:creationId xmlns:p14="http://schemas.microsoft.com/office/powerpoint/2010/main" val="191965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a:t>
            </a:r>
            <a:r>
              <a:rPr lang="en-US" baseline="0" dirty="0"/>
              <a:t> I want to discuss the relationship between agricultural production, land values and future climate change. Then we’ll get into the role of water. Climate change is a politically charged term, so I want to be clear that I’m talking about climate change in the sense of changing patterns of weather over time, not climate policy, Green New Deal, carbon emissions, etc. I want to talk about what scientists are predicting might happen to climate over the next 60 years and how that might affect agricultural output, profitability, and land values. And, what can maybe be done about it in terms of adaptation. Why adaptation? Because farmers are always adapting and changing and oftentimes the science doesn’t properly account for this, which I’ll talk about momentarily. First, however, I want to draw your attention to climate change, 1900 to today.</a:t>
            </a:r>
            <a:endParaRPr lang="en-US" dirty="0"/>
          </a:p>
        </p:txBody>
      </p:sp>
      <p:sp>
        <p:nvSpPr>
          <p:cNvPr id="4" name="Slide Number Placeholder 3"/>
          <p:cNvSpPr>
            <a:spLocks noGrp="1"/>
          </p:cNvSpPr>
          <p:nvPr>
            <p:ph type="sldNum" sz="quarter" idx="5"/>
          </p:nvPr>
        </p:nvSpPr>
        <p:spPr/>
        <p:txBody>
          <a:bodyPr/>
          <a:lstStyle/>
          <a:p>
            <a:fld id="{D85DB9D2-EBA2-4FAF-968E-095993E67ACA}" type="slidenum">
              <a:rPr lang="en-US" smtClean="0"/>
              <a:t>2</a:t>
            </a:fld>
            <a:endParaRPr lang="en-US"/>
          </a:p>
        </p:txBody>
      </p:sp>
    </p:spTree>
    <p:extLst>
      <p:ext uri="{BB962C8B-B14F-4D97-AF65-F5344CB8AC3E}">
        <p14:creationId xmlns:p14="http://schemas.microsoft.com/office/powerpoint/2010/main" val="2237353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Already around 40% of cropland has</a:t>
            </a:r>
            <a:r>
              <a:rPr lang="en-US" baseline="0" dirty="0"/>
              <a:t> drainage and 5% irrigation. But, potential to do more is possible. Irrigation has been gaining traction in North Carolina. About 10% of farms are irrigated as of 2012.</a:t>
            </a:r>
          </a:p>
          <a:p>
            <a:endParaRPr lang="en-US" baseline="0" dirty="0"/>
          </a:p>
          <a:p>
            <a:r>
              <a:rPr lang="en-US" baseline="0" dirty="0" err="1"/>
              <a:t>Mattamuskeet</a:t>
            </a:r>
            <a:r>
              <a:rPr lang="en-US" baseline="0" dirty="0"/>
              <a:t> Drainage Company</a:t>
            </a:r>
          </a:p>
          <a:p>
            <a:endParaRPr lang="en-US" baseline="0" dirty="0"/>
          </a:p>
          <a:p>
            <a:r>
              <a:rPr lang="en-US" baseline="0" dirty="0"/>
              <a:t>Ake Wheeler Road NC State extension Research Facilities</a:t>
            </a:r>
            <a:endParaRPr lang="en-US" dirty="0"/>
          </a:p>
        </p:txBody>
      </p:sp>
      <p:sp>
        <p:nvSpPr>
          <p:cNvPr id="4" name="Slide Number Placeholder 3"/>
          <p:cNvSpPr>
            <a:spLocks noGrp="1"/>
          </p:cNvSpPr>
          <p:nvPr>
            <p:ph type="sldNum" sz="quarter" idx="10"/>
          </p:nvPr>
        </p:nvSpPr>
        <p:spPr/>
        <p:txBody>
          <a:bodyPr/>
          <a:lstStyle/>
          <a:p>
            <a:fld id="{D85DB9D2-EBA2-4FAF-968E-095993E67ACA}" type="slidenum">
              <a:rPr lang="en-US" smtClean="0"/>
              <a:t>5</a:t>
            </a:fld>
            <a:endParaRPr lang="en-US"/>
          </a:p>
        </p:txBody>
      </p:sp>
    </p:spTree>
    <p:extLst>
      <p:ext uri="{BB962C8B-B14F-4D97-AF65-F5344CB8AC3E}">
        <p14:creationId xmlns:p14="http://schemas.microsoft.com/office/powerpoint/2010/main" val="1354228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Drainage can be improved by installing ditches or drain tiles as shown in the pictures. When water falls on a field and percolates into the groundwater system, a low outlet, either buried like drain tile or open like a ditch, allows the water to flow underground off the land. </a:t>
            </a:r>
          </a:p>
        </p:txBody>
      </p:sp>
      <p:sp>
        <p:nvSpPr>
          <p:cNvPr id="4" name="Slide Number Placeholder 3"/>
          <p:cNvSpPr>
            <a:spLocks noGrp="1"/>
          </p:cNvSpPr>
          <p:nvPr>
            <p:ph type="sldNum" sz="quarter" idx="10"/>
          </p:nvPr>
        </p:nvSpPr>
        <p:spPr/>
        <p:txBody>
          <a:bodyPr/>
          <a:lstStyle/>
          <a:p>
            <a:fld id="{D85DB9D2-EBA2-4FAF-968E-095993E67ACA}" type="slidenum">
              <a:rPr lang="en-US" smtClean="0"/>
              <a:t>6</a:t>
            </a:fld>
            <a:endParaRPr lang="en-US"/>
          </a:p>
        </p:txBody>
      </p:sp>
    </p:spTree>
    <p:extLst>
      <p:ext uri="{BB962C8B-B14F-4D97-AF65-F5344CB8AC3E}">
        <p14:creationId xmlns:p14="http://schemas.microsoft.com/office/powerpoint/2010/main" val="796335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eastern part</a:t>
            </a:r>
            <a:r>
              <a:rPr lang="en-US" baseline="0" dirty="0"/>
              <a:t> of the state is especially low and wet, making drainage an important adaptation.</a:t>
            </a:r>
          </a:p>
          <a:p>
            <a:endParaRPr lang="en-US" baseline="0" dirty="0"/>
          </a:p>
          <a:p>
            <a:r>
              <a:rPr lang="en-US" dirty="0"/>
              <a:t>Agricultural water management (water table management) for enhancing crop yield and</a:t>
            </a:r>
            <a:r>
              <a:rPr lang="en-US" baseline="0" dirty="0"/>
              <a:t> </a:t>
            </a:r>
            <a:r>
              <a:rPr lang="en-US" dirty="0"/>
              <a:t>reducing the negative water quality impacts of crop production on artificially drained agricultural landscapes using </a:t>
            </a:r>
            <a:r>
              <a:rPr lang="en-US" b="1" dirty="0"/>
              <a:t>controlled drainage and sub-irrigation systems</a:t>
            </a:r>
            <a:r>
              <a:rPr lang="en-US" dirty="0"/>
              <a:t>.</a:t>
            </a:r>
          </a:p>
        </p:txBody>
      </p:sp>
      <p:sp>
        <p:nvSpPr>
          <p:cNvPr id="4" name="Slide Number Placeholder 3"/>
          <p:cNvSpPr>
            <a:spLocks noGrp="1"/>
          </p:cNvSpPr>
          <p:nvPr>
            <p:ph type="sldNum" sz="quarter" idx="10"/>
          </p:nvPr>
        </p:nvSpPr>
        <p:spPr/>
        <p:txBody>
          <a:bodyPr/>
          <a:lstStyle/>
          <a:p>
            <a:fld id="{D85DB9D2-EBA2-4FAF-968E-095993E67ACA}" type="slidenum">
              <a:rPr lang="en-US" smtClean="0"/>
              <a:t>7</a:t>
            </a:fld>
            <a:endParaRPr lang="en-US"/>
          </a:p>
        </p:txBody>
      </p:sp>
    </p:spTree>
    <p:extLst>
      <p:ext uri="{BB962C8B-B14F-4D97-AF65-F5344CB8AC3E}">
        <p14:creationId xmlns:p14="http://schemas.microsoft.com/office/powerpoint/2010/main" val="3749192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5DB9D2-EBA2-4FAF-968E-095993E67ACA}" type="slidenum">
              <a:rPr lang="en-US" smtClean="0"/>
              <a:t>8</a:t>
            </a:fld>
            <a:endParaRPr lang="en-US"/>
          </a:p>
        </p:txBody>
      </p:sp>
    </p:spTree>
    <p:extLst>
      <p:ext uri="{BB962C8B-B14F-4D97-AF65-F5344CB8AC3E}">
        <p14:creationId xmlns:p14="http://schemas.microsoft.com/office/powerpoint/2010/main" val="3792873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Already around 40% of cropland has</a:t>
            </a:r>
            <a:r>
              <a:rPr lang="en-US" baseline="0" dirty="0"/>
              <a:t> drainage and 5% irrigation. But, potential to do more is possible. Irrigation has been gaining traction in North Carolina. About 10% of farms are irrigated as of 2012.</a:t>
            </a:r>
          </a:p>
          <a:p>
            <a:endParaRPr lang="en-US" baseline="0" dirty="0"/>
          </a:p>
          <a:p>
            <a:r>
              <a:rPr lang="en-US" baseline="0" dirty="0" err="1"/>
              <a:t>Mattamuskeet</a:t>
            </a:r>
            <a:r>
              <a:rPr lang="en-US" baseline="0" dirty="0"/>
              <a:t> Drainage Company</a:t>
            </a:r>
          </a:p>
          <a:p>
            <a:endParaRPr lang="en-US" baseline="0" dirty="0"/>
          </a:p>
          <a:p>
            <a:r>
              <a:rPr lang="en-US" baseline="0" dirty="0"/>
              <a:t>Lake Wheeler Road NC State Extension Research Facilities</a:t>
            </a:r>
            <a:endParaRPr lang="en-US" dirty="0"/>
          </a:p>
        </p:txBody>
      </p:sp>
      <p:sp>
        <p:nvSpPr>
          <p:cNvPr id="4" name="Slide Number Placeholder 3"/>
          <p:cNvSpPr>
            <a:spLocks noGrp="1"/>
          </p:cNvSpPr>
          <p:nvPr>
            <p:ph type="sldNum" sz="quarter" idx="10"/>
          </p:nvPr>
        </p:nvSpPr>
        <p:spPr/>
        <p:txBody>
          <a:bodyPr/>
          <a:lstStyle/>
          <a:p>
            <a:fld id="{D85DB9D2-EBA2-4FAF-968E-095993E67ACA}" type="slidenum">
              <a:rPr lang="en-US" smtClean="0"/>
              <a:t>9</a:t>
            </a:fld>
            <a:endParaRPr lang="en-US"/>
          </a:p>
        </p:txBody>
      </p:sp>
    </p:spTree>
    <p:extLst>
      <p:ext uri="{BB962C8B-B14F-4D97-AF65-F5344CB8AC3E}">
        <p14:creationId xmlns:p14="http://schemas.microsoft.com/office/powerpoint/2010/main" val="3391050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North Carolina doesn’t need irrigation to grow crops, but it can provide important water source during periodic times</a:t>
            </a:r>
            <a:r>
              <a:rPr lang="en-US" baseline="0" dirty="0"/>
              <a:t> when rainfall is low.</a:t>
            </a:r>
            <a:endParaRPr lang="en-US" dirty="0"/>
          </a:p>
        </p:txBody>
      </p:sp>
      <p:sp>
        <p:nvSpPr>
          <p:cNvPr id="4" name="Slide Number Placeholder 3"/>
          <p:cNvSpPr>
            <a:spLocks noGrp="1"/>
          </p:cNvSpPr>
          <p:nvPr>
            <p:ph type="sldNum" sz="quarter" idx="10"/>
          </p:nvPr>
        </p:nvSpPr>
        <p:spPr/>
        <p:txBody>
          <a:bodyPr/>
          <a:lstStyle/>
          <a:p>
            <a:fld id="{D85DB9D2-EBA2-4FAF-968E-095993E67ACA}" type="slidenum">
              <a:rPr lang="en-US" smtClean="0"/>
              <a:t>10</a:t>
            </a:fld>
            <a:endParaRPr lang="en-US"/>
          </a:p>
        </p:txBody>
      </p:sp>
    </p:spTree>
    <p:extLst>
      <p:ext uri="{BB962C8B-B14F-4D97-AF65-F5344CB8AC3E}">
        <p14:creationId xmlns:p14="http://schemas.microsoft.com/office/powerpoint/2010/main" val="1982861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5DB9D2-EBA2-4FAF-968E-095993E67ACA}" type="slidenum">
              <a:rPr lang="en-US" smtClean="0"/>
              <a:t>13</a:t>
            </a:fld>
            <a:endParaRPr lang="en-US"/>
          </a:p>
        </p:txBody>
      </p:sp>
    </p:spTree>
    <p:extLst>
      <p:ext uri="{BB962C8B-B14F-4D97-AF65-F5344CB8AC3E}">
        <p14:creationId xmlns:p14="http://schemas.microsoft.com/office/powerpoint/2010/main" val="3146648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AE0310C-A325-4F1A-98D5-86238282FF93}" type="datetimeFigureOut">
              <a:rPr lang="en-US" smtClean="0"/>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F8DCD-C1D2-483F-9050-25B830330286}" type="slidenum">
              <a:rPr lang="en-US" smtClean="0"/>
              <a:t>‹#›</a:t>
            </a:fld>
            <a:endParaRPr lang="en-US"/>
          </a:p>
        </p:txBody>
      </p:sp>
    </p:spTree>
    <p:extLst>
      <p:ext uri="{BB962C8B-B14F-4D97-AF65-F5344CB8AC3E}">
        <p14:creationId xmlns:p14="http://schemas.microsoft.com/office/powerpoint/2010/main" val="3442032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E0310C-A325-4F1A-98D5-86238282FF93}" type="datetimeFigureOut">
              <a:rPr lang="en-US" smtClean="0"/>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F8DCD-C1D2-483F-9050-25B830330286}" type="slidenum">
              <a:rPr lang="en-US" smtClean="0"/>
              <a:t>‹#›</a:t>
            </a:fld>
            <a:endParaRPr lang="en-US"/>
          </a:p>
        </p:txBody>
      </p:sp>
    </p:spTree>
    <p:extLst>
      <p:ext uri="{BB962C8B-B14F-4D97-AF65-F5344CB8AC3E}">
        <p14:creationId xmlns:p14="http://schemas.microsoft.com/office/powerpoint/2010/main" val="1519022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E0310C-A325-4F1A-98D5-86238282FF93}" type="datetimeFigureOut">
              <a:rPr lang="en-US" smtClean="0"/>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F8DCD-C1D2-483F-9050-25B830330286}" type="slidenum">
              <a:rPr lang="en-US" smtClean="0"/>
              <a:t>‹#›</a:t>
            </a:fld>
            <a:endParaRPr lang="en-US"/>
          </a:p>
        </p:txBody>
      </p:sp>
    </p:spTree>
    <p:extLst>
      <p:ext uri="{BB962C8B-B14F-4D97-AF65-F5344CB8AC3E}">
        <p14:creationId xmlns:p14="http://schemas.microsoft.com/office/powerpoint/2010/main" val="1035666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E0310C-A325-4F1A-98D5-86238282FF93}" type="datetimeFigureOut">
              <a:rPr lang="en-US" smtClean="0"/>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F8DCD-C1D2-483F-9050-25B830330286}" type="slidenum">
              <a:rPr lang="en-US" smtClean="0"/>
              <a:t>‹#›</a:t>
            </a:fld>
            <a:endParaRPr lang="en-US"/>
          </a:p>
        </p:txBody>
      </p:sp>
    </p:spTree>
    <p:extLst>
      <p:ext uri="{BB962C8B-B14F-4D97-AF65-F5344CB8AC3E}">
        <p14:creationId xmlns:p14="http://schemas.microsoft.com/office/powerpoint/2010/main" val="2307590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AE0310C-A325-4F1A-98D5-86238282FF93}" type="datetimeFigureOut">
              <a:rPr lang="en-US" smtClean="0"/>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F8DCD-C1D2-483F-9050-25B830330286}" type="slidenum">
              <a:rPr lang="en-US" smtClean="0"/>
              <a:t>‹#›</a:t>
            </a:fld>
            <a:endParaRPr lang="en-US"/>
          </a:p>
        </p:txBody>
      </p:sp>
    </p:spTree>
    <p:extLst>
      <p:ext uri="{BB962C8B-B14F-4D97-AF65-F5344CB8AC3E}">
        <p14:creationId xmlns:p14="http://schemas.microsoft.com/office/powerpoint/2010/main" val="759077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AE0310C-A325-4F1A-98D5-86238282FF93}" type="datetimeFigureOut">
              <a:rPr lang="en-US" smtClean="0"/>
              <a:t>2/24/2020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AF8DCD-C1D2-483F-9050-25B830330286}" type="slidenum">
              <a:rPr lang="en-US" smtClean="0"/>
              <a:t>‹#›</a:t>
            </a:fld>
            <a:endParaRPr lang="en-US"/>
          </a:p>
        </p:txBody>
      </p:sp>
    </p:spTree>
    <p:extLst>
      <p:ext uri="{BB962C8B-B14F-4D97-AF65-F5344CB8AC3E}">
        <p14:creationId xmlns:p14="http://schemas.microsoft.com/office/powerpoint/2010/main" val="3347790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AE0310C-A325-4F1A-98D5-86238282FF93}" type="datetimeFigureOut">
              <a:rPr lang="en-US" smtClean="0"/>
              <a:t>2/24/2020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AF8DCD-C1D2-483F-9050-25B830330286}" type="slidenum">
              <a:rPr lang="en-US" smtClean="0"/>
              <a:t>‹#›</a:t>
            </a:fld>
            <a:endParaRPr lang="en-US"/>
          </a:p>
        </p:txBody>
      </p:sp>
    </p:spTree>
    <p:extLst>
      <p:ext uri="{BB962C8B-B14F-4D97-AF65-F5344CB8AC3E}">
        <p14:creationId xmlns:p14="http://schemas.microsoft.com/office/powerpoint/2010/main" val="4274617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E0310C-A325-4F1A-98D5-86238282FF93}" type="datetimeFigureOut">
              <a:rPr lang="en-US" smtClean="0"/>
              <a:t>2/24/2020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AF8DCD-C1D2-483F-9050-25B830330286}" type="slidenum">
              <a:rPr lang="en-US" smtClean="0"/>
              <a:t>‹#›</a:t>
            </a:fld>
            <a:endParaRPr lang="en-US"/>
          </a:p>
        </p:txBody>
      </p:sp>
    </p:spTree>
    <p:extLst>
      <p:ext uri="{BB962C8B-B14F-4D97-AF65-F5344CB8AC3E}">
        <p14:creationId xmlns:p14="http://schemas.microsoft.com/office/powerpoint/2010/main" val="4118644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E0310C-A325-4F1A-98D5-86238282FF93}" type="datetimeFigureOut">
              <a:rPr lang="en-US" smtClean="0"/>
              <a:t>2/24/2020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AF8DCD-C1D2-483F-9050-25B830330286}" type="slidenum">
              <a:rPr lang="en-US" smtClean="0"/>
              <a:t>‹#›</a:t>
            </a:fld>
            <a:endParaRPr lang="en-US"/>
          </a:p>
        </p:txBody>
      </p:sp>
    </p:spTree>
    <p:extLst>
      <p:ext uri="{BB962C8B-B14F-4D97-AF65-F5344CB8AC3E}">
        <p14:creationId xmlns:p14="http://schemas.microsoft.com/office/powerpoint/2010/main" val="1526478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E0310C-A325-4F1A-98D5-86238282FF93}" type="datetimeFigureOut">
              <a:rPr lang="en-US" smtClean="0"/>
              <a:t>2/24/2020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AF8DCD-C1D2-483F-9050-25B830330286}" type="slidenum">
              <a:rPr lang="en-US" smtClean="0"/>
              <a:t>‹#›</a:t>
            </a:fld>
            <a:endParaRPr lang="en-US"/>
          </a:p>
        </p:txBody>
      </p:sp>
    </p:spTree>
    <p:extLst>
      <p:ext uri="{BB962C8B-B14F-4D97-AF65-F5344CB8AC3E}">
        <p14:creationId xmlns:p14="http://schemas.microsoft.com/office/powerpoint/2010/main" val="3261470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E0310C-A325-4F1A-98D5-86238282FF93}" type="datetimeFigureOut">
              <a:rPr lang="en-US" smtClean="0"/>
              <a:t>2/24/2020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AF8DCD-C1D2-483F-9050-25B830330286}" type="slidenum">
              <a:rPr lang="en-US" smtClean="0"/>
              <a:t>‹#›</a:t>
            </a:fld>
            <a:endParaRPr lang="en-US"/>
          </a:p>
        </p:txBody>
      </p:sp>
    </p:spTree>
    <p:extLst>
      <p:ext uri="{BB962C8B-B14F-4D97-AF65-F5344CB8AC3E}">
        <p14:creationId xmlns:p14="http://schemas.microsoft.com/office/powerpoint/2010/main" val="833877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E0310C-A325-4F1A-98D5-86238282FF93}" type="datetimeFigureOut">
              <a:rPr lang="en-US" smtClean="0"/>
              <a:t>2/24/2020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AF8DCD-C1D2-483F-9050-25B830330286}" type="slidenum">
              <a:rPr lang="en-US" smtClean="0"/>
              <a:t>‹#›</a:t>
            </a:fld>
            <a:endParaRPr lang="en-US"/>
          </a:p>
        </p:txBody>
      </p:sp>
    </p:spTree>
    <p:extLst>
      <p:ext uri="{BB962C8B-B14F-4D97-AF65-F5344CB8AC3E}">
        <p14:creationId xmlns:p14="http://schemas.microsoft.com/office/powerpoint/2010/main" val="3008561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22.emf"/><Relationship Id="rId7" Type="http://schemas.openxmlformats.org/officeDocument/2006/relationships/image" Target="../media/image26.emf"/><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 Id="rId9" Type="http://schemas.openxmlformats.org/officeDocument/2006/relationships/image" Target="../media/image28.emf"/></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1524000" y="2432581"/>
            <a:ext cx="9144000" cy="2387600"/>
          </a:xfrm>
        </p:spPr>
        <p:txBody>
          <a:bodyPr>
            <a:normAutofit fontScale="90000"/>
          </a:bodyPr>
          <a:lstStyle/>
          <a:p>
            <a:r>
              <a:rPr lang="en-US" dirty="0"/>
              <a:t>Adapting Agriculture to a Changing Climate:</a:t>
            </a:r>
            <a:br>
              <a:rPr lang="en-US" dirty="0"/>
            </a:br>
            <a:r>
              <a:rPr lang="en-US" dirty="0"/>
              <a:t>Past and Present</a:t>
            </a:r>
            <a:br>
              <a:rPr lang="en-US" dirty="0"/>
            </a:br>
            <a:r>
              <a:rPr lang="en-US" dirty="0"/>
              <a:t/>
            </a:r>
            <a:br>
              <a:rPr lang="en-US" dirty="0"/>
            </a:br>
            <a:r>
              <a:rPr lang="en-US" altLang="x-none" sz="4000" dirty="0"/>
              <a:t>Dr. Eric Edwards</a:t>
            </a:r>
            <a:br>
              <a:rPr lang="en-US" altLang="x-none" sz="4000" dirty="0"/>
            </a:br>
            <a:r>
              <a:rPr lang="en-US" altLang="x-none" sz="4000" dirty="0"/>
              <a:t>Dept. of Ag and Resource Economics</a:t>
            </a:r>
            <a:br>
              <a:rPr lang="en-US" altLang="x-none" sz="4000" dirty="0"/>
            </a:br>
            <a:endParaRPr lang="en-US" altLang="x-none" sz="4000" dirty="0"/>
          </a:p>
        </p:txBody>
      </p:sp>
      <p:sp>
        <p:nvSpPr>
          <p:cNvPr id="2" name="Subtitle 1"/>
          <p:cNvSpPr>
            <a:spLocks noGrp="1"/>
          </p:cNvSpPr>
          <p:nvPr>
            <p:ph type="subTitle" idx="1"/>
          </p:nvPr>
        </p:nvSpPr>
        <p:spPr>
          <a:xfrm>
            <a:off x="1524000" y="4656667"/>
            <a:ext cx="9144000" cy="1699683"/>
          </a:xfrm>
        </p:spPr>
        <p:txBody>
          <a:bodyPr>
            <a:normAutofit/>
          </a:bodyPr>
          <a:lstStyle/>
          <a:p>
            <a:r>
              <a:rPr lang="en-US" altLang="x-none" sz="3600" dirty="0"/>
              <a:t>Franklin County Grain Meeting</a:t>
            </a:r>
          </a:p>
          <a:p>
            <a:r>
              <a:rPr lang="en-US" altLang="x-none" sz="3600" dirty="0"/>
              <a:t>February 20, 2020</a:t>
            </a:r>
          </a:p>
        </p:txBody>
      </p:sp>
    </p:spTree>
    <p:extLst>
      <p:ext uri="{BB962C8B-B14F-4D97-AF65-F5344CB8AC3E}">
        <p14:creationId xmlns:p14="http://schemas.microsoft.com/office/powerpoint/2010/main" val="3697582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Percentage of Farms with Irrigation</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09528" y="1825625"/>
            <a:ext cx="9572943" cy="4351337"/>
          </a:xfrm>
        </p:spPr>
      </p:pic>
      <p:sp>
        <p:nvSpPr>
          <p:cNvPr id="5" name="TextBox 4">
            <a:extLst>
              <a:ext uri="{FF2B5EF4-FFF2-40B4-BE49-F238E27FC236}">
                <a16:creationId xmlns:a16="http://schemas.microsoft.com/office/drawing/2014/main" id="{DBA2CD9E-0B38-3D4A-95CD-F3E71D04A3B3}"/>
              </a:ext>
            </a:extLst>
          </p:cNvPr>
          <p:cNvSpPr txBox="1"/>
          <p:nvPr/>
        </p:nvSpPr>
        <p:spPr>
          <a:xfrm>
            <a:off x="833384" y="6434664"/>
            <a:ext cx="10292920" cy="307777"/>
          </a:xfrm>
          <a:prstGeom prst="rect">
            <a:avLst/>
          </a:prstGeom>
          <a:noFill/>
        </p:spPr>
        <p:txBody>
          <a:bodyPr wrap="square" rtlCol="0">
            <a:spAutoFit/>
          </a:bodyPr>
          <a:lstStyle/>
          <a:p>
            <a:r>
              <a:rPr lang="en-US" sz="1400" dirty="0"/>
              <a:t>Data source: USDA Ag Census Quick Stats</a:t>
            </a:r>
          </a:p>
        </p:txBody>
      </p:sp>
    </p:spTree>
    <p:extLst>
      <p:ext uri="{BB962C8B-B14F-4D97-AF65-F5344CB8AC3E}">
        <p14:creationId xmlns:p14="http://schemas.microsoft.com/office/powerpoint/2010/main" val="3311673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Western US: Water Storage and Crop Value</a:t>
            </a:r>
          </a:p>
        </p:txBody>
      </p:sp>
      <p:pic>
        <p:nvPicPr>
          <p:cNvPr id="14" name="Content Placeholder 13"/>
          <p:cNvPicPr>
            <a:picLocks noGrp="1" noChangeAspect="1"/>
          </p:cNvPicPr>
          <p:nvPr>
            <p:ph sz="half" idx="1"/>
          </p:nvPr>
        </p:nvPicPr>
        <p:blipFill>
          <a:blip r:embed="rId2"/>
          <a:stretch>
            <a:fillRect/>
          </a:stretch>
        </p:blipFill>
        <p:spPr>
          <a:xfrm>
            <a:off x="976527" y="2181974"/>
            <a:ext cx="4572000" cy="3313814"/>
          </a:xfrm>
          <a:prstGeom prst="rect">
            <a:avLst/>
          </a:prstGeom>
        </p:spPr>
      </p:pic>
      <p:pic>
        <p:nvPicPr>
          <p:cNvPr id="15" name="Content Placeholder 14"/>
          <p:cNvPicPr>
            <a:picLocks noGrp="1" noChangeAspect="1"/>
          </p:cNvPicPr>
          <p:nvPr>
            <p:ph sz="half" idx="2"/>
          </p:nvPr>
        </p:nvPicPr>
        <p:blipFill>
          <a:blip r:embed="rId3"/>
          <a:stretch>
            <a:fillRect/>
          </a:stretch>
        </p:blipFill>
        <p:spPr>
          <a:xfrm>
            <a:off x="6310527" y="2178926"/>
            <a:ext cx="4572000" cy="3322674"/>
          </a:xfrm>
          <a:prstGeom prst="rect">
            <a:avLst/>
          </a:prstGeom>
        </p:spPr>
      </p:pic>
    </p:spTree>
    <p:extLst>
      <p:ext uri="{BB962C8B-B14F-4D97-AF65-F5344CB8AC3E}">
        <p14:creationId xmlns:p14="http://schemas.microsoft.com/office/powerpoint/2010/main" val="1621899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Western US: Water Storage and Acres Planted</a:t>
            </a:r>
          </a:p>
        </p:txBody>
      </p:sp>
      <p:pic>
        <p:nvPicPr>
          <p:cNvPr id="11" name="Content Placeholder 10"/>
          <p:cNvPicPr>
            <a:picLocks noGrp="1" noChangeAspect="1"/>
          </p:cNvPicPr>
          <p:nvPr>
            <p:ph sz="half" idx="2"/>
          </p:nvPr>
        </p:nvPicPr>
        <p:blipFill>
          <a:blip r:embed="rId2"/>
          <a:stretch>
            <a:fillRect/>
          </a:stretch>
        </p:blipFill>
        <p:spPr>
          <a:xfrm>
            <a:off x="6243908" y="2326966"/>
            <a:ext cx="4572000" cy="3329126"/>
          </a:xfrm>
          <a:prstGeom prst="rect">
            <a:avLst/>
          </a:prstGeom>
        </p:spPr>
      </p:pic>
      <p:pic>
        <p:nvPicPr>
          <p:cNvPr id="13" name="Content Placeholder 12"/>
          <p:cNvPicPr>
            <a:picLocks noGrp="1" noChangeAspect="1"/>
          </p:cNvPicPr>
          <p:nvPr>
            <p:ph sz="half" idx="1"/>
          </p:nvPr>
        </p:nvPicPr>
        <p:blipFill>
          <a:blip r:embed="rId3"/>
          <a:stretch>
            <a:fillRect/>
          </a:stretch>
        </p:blipFill>
        <p:spPr>
          <a:xfrm>
            <a:off x="909908" y="2326966"/>
            <a:ext cx="4572000" cy="3329126"/>
          </a:xfrm>
          <a:prstGeom prst="rect">
            <a:avLst/>
          </a:prstGeom>
        </p:spPr>
      </p:pic>
    </p:spTree>
    <p:extLst>
      <p:ext uri="{BB962C8B-B14F-4D97-AF65-F5344CB8AC3E}">
        <p14:creationId xmlns:p14="http://schemas.microsoft.com/office/powerpoint/2010/main" val="1844452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a:t>Access to Water and Drought Response</a:t>
            </a:r>
          </a:p>
        </p:txBody>
      </p:sp>
      <p:sp>
        <p:nvSpPr>
          <p:cNvPr id="16" name="Text Placeholder 15"/>
          <p:cNvSpPr>
            <a:spLocks noGrp="1"/>
          </p:cNvSpPr>
          <p:nvPr>
            <p:ph type="body" idx="1"/>
          </p:nvPr>
        </p:nvSpPr>
        <p:spPr/>
        <p:txBody>
          <a:bodyPr/>
          <a:lstStyle/>
          <a:p>
            <a:pPr algn="ctr"/>
            <a:r>
              <a:rPr lang="en-US" dirty="0"/>
              <a:t>US East of 98</a:t>
            </a:r>
            <a:r>
              <a:rPr lang="en-US" baseline="30000" dirty="0"/>
              <a:t>th</a:t>
            </a:r>
            <a:r>
              <a:rPr lang="en-US" dirty="0"/>
              <a:t> Meridian</a:t>
            </a:r>
          </a:p>
        </p:txBody>
      </p:sp>
      <p:sp>
        <p:nvSpPr>
          <p:cNvPr id="18" name="Text Placeholder 17"/>
          <p:cNvSpPr>
            <a:spLocks noGrp="1"/>
          </p:cNvSpPr>
          <p:nvPr>
            <p:ph type="body" sz="quarter" idx="3"/>
          </p:nvPr>
        </p:nvSpPr>
        <p:spPr/>
        <p:txBody>
          <a:bodyPr/>
          <a:lstStyle/>
          <a:p>
            <a:pPr algn="ctr"/>
            <a:r>
              <a:rPr lang="en-US" dirty="0"/>
              <a:t>US West of 98</a:t>
            </a:r>
            <a:r>
              <a:rPr lang="en-US" baseline="30000" dirty="0"/>
              <a:t>th</a:t>
            </a:r>
            <a:r>
              <a:rPr lang="en-US" dirty="0"/>
              <a:t> Meridian</a:t>
            </a:r>
          </a:p>
        </p:txBody>
      </p:sp>
      <p:pic>
        <p:nvPicPr>
          <p:cNvPr id="20" name="Content Placeholder 19"/>
          <p:cNvPicPr>
            <a:picLocks noGrp="1" noChangeAspect="1"/>
          </p:cNvPicPr>
          <p:nvPr>
            <p:ph sz="half" idx="2"/>
          </p:nvPr>
        </p:nvPicPr>
        <p:blipFill>
          <a:blip r:embed="rId3" cstate="print">
            <a:extLst>
              <a:ext uri="{28A0092B-C50C-407E-A947-70E740481C1C}">
                <a14:useLocalDpi xmlns:a14="http://schemas.microsoft.com/office/drawing/2010/main"/>
              </a:ext>
            </a:extLst>
          </a:blip>
          <a:stretch>
            <a:fillRect/>
          </a:stretch>
        </p:blipFill>
        <p:spPr>
          <a:xfrm>
            <a:off x="1017323" y="2505075"/>
            <a:ext cx="4980252" cy="3735189"/>
          </a:xfrm>
          <a:prstGeom prst="rect">
            <a:avLst/>
          </a:prstGeom>
        </p:spPr>
      </p:pic>
      <p:pic>
        <p:nvPicPr>
          <p:cNvPr id="21" name="Content Placeholder 20"/>
          <p:cNvPicPr>
            <a:picLocks noGrp="1" noChangeAspect="1"/>
          </p:cNvPicPr>
          <p:nvPr>
            <p:ph sz="quarter" idx="4"/>
          </p:nvPr>
        </p:nvPicPr>
        <p:blipFill>
          <a:blip r:embed="rId4" cstate="print">
            <a:extLst>
              <a:ext uri="{28A0092B-C50C-407E-A947-70E740481C1C}">
                <a14:useLocalDpi xmlns:a14="http://schemas.microsoft.com/office/drawing/2010/main"/>
              </a:ext>
            </a:extLst>
          </a:blip>
          <a:stretch>
            <a:fillRect/>
          </a:stretch>
        </p:blipFill>
        <p:spPr>
          <a:xfrm>
            <a:off x="6362436" y="2505075"/>
            <a:ext cx="4980252" cy="3735189"/>
          </a:xfrm>
          <a:prstGeom prst="rect">
            <a:avLst/>
          </a:prstGeom>
        </p:spPr>
      </p:pic>
    </p:spTree>
    <p:extLst>
      <p:ext uri="{BB962C8B-B14F-4D97-AF65-F5344CB8AC3E}">
        <p14:creationId xmlns:p14="http://schemas.microsoft.com/office/powerpoint/2010/main" val="3456921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Climate Change, Present and Future</a:t>
            </a:r>
          </a:p>
        </p:txBody>
      </p:sp>
      <p:pic>
        <p:nvPicPr>
          <p:cNvPr id="6" name="Picture 2" descr="Projected Precipitation Change by Seaso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0486" y="1690688"/>
            <a:ext cx="6164395" cy="43513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hange in Maximum Number of Consecutive Dry Day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7166" y="1690688"/>
            <a:ext cx="6164823" cy="43513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38200" y="6235337"/>
            <a:ext cx="8786948" cy="276999"/>
          </a:xfrm>
          <a:prstGeom prst="rect">
            <a:avLst/>
          </a:prstGeom>
          <a:noFill/>
        </p:spPr>
        <p:txBody>
          <a:bodyPr wrap="square" rtlCol="0">
            <a:spAutoFit/>
          </a:bodyPr>
          <a:lstStyle/>
          <a:p>
            <a:r>
              <a:rPr lang="fr-FR" sz="1200" dirty="0"/>
              <a:t>Source: National </a:t>
            </a:r>
            <a:r>
              <a:rPr lang="fr-FR" sz="1200" dirty="0" err="1"/>
              <a:t>Climate</a:t>
            </a:r>
            <a:r>
              <a:rPr lang="fr-FR" sz="1200" dirty="0"/>
              <a:t> </a:t>
            </a:r>
            <a:r>
              <a:rPr lang="fr-FR" sz="1200" dirty="0" err="1"/>
              <a:t>Assessment</a:t>
            </a:r>
            <a:r>
              <a:rPr lang="fr-FR" sz="1200" dirty="0"/>
              <a:t> </a:t>
            </a:r>
            <a:r>
              <a:rPr lang="fr-FR" sz="1200" dirty="0" err="1"/>
              <a:t>with</a:t>
            </a:r>
            <a:r>
              <a:rPr lang="fr-FR" sz="1200" dirty="0"/>
              <a:t> data </a:t>
            </a:r>
            <a:r>
              <a:rPr lang="fr-FR" sz="1200" dirty="0" err="1"/>
              <a:t>from</a:t>
            </a:r>
            <a:r>
              <a:rPr lang="fr-FR" sz="1200" dirty="0"/>
              <a:t> NOAA NCDC / CICS-NC</a:t>
            </a:r>
            <a:endParaRPr lang="en-US" sz="1200" dirty="0"/>
          </a:p>
        </p:txBody>
      </p:sp>
    </p:spTree>
    <p:extLst>
      <p:ext uri="{BB962C8B-B14F-4D97-AF65-F5344CB8AC3E}">
        <p14:creationId xmlns:p14="http://schemas.microsoft.com/office/powerpoint/2010/main" val="3351526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Climate and Agriculture</a:t>
            </a:r>
          </a:p>
        </p:txBody>
      </p:sp>
      <p:sp>
        <p:nvSpPr>
          <p:cNvPr id="3" name="Content Placeholder 2"/>
          <p:cNvSpPr>
            <a:spLocks noGrp="1"/>
          </p:cNvSpPr>
          <p:nvPr>
            <p:ph idx="1"/>
          </p:nvPr>
        </p:nvSpPr>
        <p:spPr/>
        <p:txBody>
          <a:bodyPr/>
          <a:lstStyle/>
          <a:p>
            <a:r>
              <a:rPr lang="en-US" dirty="0"/>
              <a:t>Plant response to climate is affected by:</a:t>
            </a:r>
          </a:p>
          <a:p>
            <a:pPr lvl="1"/>
            <a:r>
              <a:rPr lang="en-US" dirty="0"/>
              <a:t>Carbon dioxide (CO2)</a:t>
            </a:r>
          </a:p>
          <a:p>
            <a:pPr lvl="1"/>
            <a:r>
              <a:rPr lang="en-US" dirty="0"/>
              <a:t>Temperature</a:t>
            </a:r>
          </a:p>
          <a:p>
            <a:pPr lvl="1"/>
            <a:r>
              <a:rPr lang="en-US" dirty="0"/>
              <a:t>Solar radiation</a:t>
            </a:r>
          </a:p>
          <a:p>
            <a:pPr lvl="1"/>
            <a:r>
              <a:rPr lang="en-US" dirty="0"/>
              <a:t>Precipitation</a:t>
            </a:r>
          </a:p>
          <a:p>
            <a:r>
              <a:rPr lang="en-US" dirty="0"/>
              <a:t>Timing of changes is important</a:t>
            </a:r>
          </a:p>
          <a:p>
            <a:pPr lvl="1"/>
            <a:r>
              <a:rPr lang="en-US" dirty="0"/>
              <a:t>Temperature during pollination stage</a:t>
            </a:r>
          </a:p>
        </p:txBody>
      </p:sp>
    </p:spTree>
    <p:extLst>
      <p:ext uri="{BB962C8B-B14F-4D97-AF65-F5344CB8AC3E}">
        <p14:creationId xmlns:p14="http://schemas.microsoft.com/office/powerpoint/2010/main" val="4073555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Crops: Big-4 / Climate Relationship</a:t>
            </a:r>
          </a:p>
        </p:txBody>
      </p:sp>
      <p:pic>
        <p:nvPicPr>
          <p:cNvPr id="4" name="Content Placeholder 3"/>
          <p:cNvPicPr>
            <a:picLocks noGrp="1" noChangeAspect="1"/>
          </p:cNvPicPr>
          <p:nvPr>
            <p:ph sz="half" idx="1"/>
          </p:nvPr>
        </p:nvPicPr>
        <p:blipFill>
          <a:blip r:embed="rId3"/>
          <a:stretch>
            <a:fillRect/>
          </a:stretch>
        </p:blipFill>
        <p:spPr>
          <a:xfrm>
            <a:off x="871575" y="2059045"/>
            <a:ext cx="2409506" cy="1828800"/>
          </a:xfrm>
          <a:prstGeom prst="rect">
            <a:avLst/>
          </a:prstGeom>
        </p:spPr>
      </p:pic>
      <p:pic>
        <p:nvPicPr>
          <p:cNvPr id="7" name="Content Placeholder 6"/>
          <p:cNvPicPr>
            <a:picLocks noGrp="1" noChangeAspect="1"/>
          </p:cNvPicPr>
          <p:nvPr>
            <p:ph sz="half" idx="2"/>
          </p:nvPr>
        </p:nvPicPr>
        <p:blipFill>
          <a:blip r:embed="rId4"/>
          <a:stretch>
            <a:fillRect/>
          </a:stretch>
        </p:blipFill>
        <p:spPr>
          <a:xfrm>
            <a:off x="6239277" y="2059045"/>
            <a:ext cx="2467925" cy="1828800"/>
          </a:xfrm>
          <a:prstGeom prst="rect">
            <a:avLst/>
          </a:prstGeom>
        </p:spPr>
      </p:pic>
      <p:pic>
        <p:nvPicPr>
          <p:cNvPr id="8" name="Content Placeholder 4"/>
          <p:cNvPicPr>
            <a:picLocks noChangeAspect="1"/>
          </p:cNvPicPr>
          <p:nvPr/>
        </p:nvPicPr>
        <p:blipFill>
          <a:blip r:embed="rId5"/>
          <a:stretch>
            <a:fillRect/>
          </a:stretch>
        </p:blipFill>
        <p:spPr>
          <a:xfrm>
            <a:off x="7473239" y="4256202"/>
            <a:ext cx="2468542" cy="1828800"/>
          </a:xfrm>
          <a:prstGeom prst="rect">
            <a:avLst/>
          </a:prstGeom>
        </p:spPr>
      </p:pic>
      <p:pic>
        <p:nvPicPr>
          <p:cNvPr id="10" name="Content Placeholder 9"/>
          <p:cNvPicPr>
            <a:picLocks noChangeAspect="1"/>
          </p:cNvPicPr>
          <p:nvPr/>
        </p:nvPicPr>
        <p:blipFill>
          <a:blip r:embed="rId6"/>
          <a:stretch>
            <a:fillRect/>
          </a:stretch>
        </p:blipFill>
        <p:spPr>
          <a:xfrm>
            <a:off x="8707202" y="2078268"/>
            <a:ext cx="2419102" cy="1828800"/>
          </a:xfrm>
          <a:prstGeom prst="rect">
            <a:avLst/>
          </a:prstGeom>
        </p:spPr>
      </p:pic>
      <p:pic>
        <p:nvPicPr>
          <p:cNvPr id="11" name="Content Placeholder 15"/>
          <p:cNvPicPr>
            <a:picLocks noChangeAspect="1"/>
          </p:cNvPicPr>
          <p:nvPr/>
        </p:nvPicPr>
        <p:blipFill>
          <a:blip r:embed="rId7"/>
          <a:stretch>
            <a:fillRect/>
          </a:stretch>
        </p:blipFill>
        <p:spPr>
          <a:xfrm>
            <a:off x="3319271" y="4256202"/>
            <a:ext cx="2438890" cy="1828800"/>
          </a:xfrm>
          <a:prstGeom prst="rect">
            <a:avLst/>
          </a:prstGeom>
        </p:spPr>
      </p:pic>
      <p:pic>
        <p:nvPicPr>
          <p:cNvPr id="12" name="Content Placeholder 14"/>
          <p:cNvPicPr>
            <a:picLocks noChangeAspect="1"/>
          </p:cNvPicPr>
          <p:nvPr/>
        </p:nvPicPr>
        <p:blipFill>
          <a:blip r:embed="rId8"/>
          <a:stretch>
            <a:fillRect/>
          </a:stretch>
        </p:blipFill>
        <p:spPr>
          <a:xfrm>
            <a:off x="833384" y="4256202"/>
            <a:ext cx="2485887" cy="1828800"/>
          </a:xfrm>
          <a:prstGeom prst="rect">
            <a:avLst/>
          </a:prstGeom>
        </p:spPr>
      </p:pic>
      <p:pic>
        <p:nvPicPr>
          <p:cNvPr id="14" name="Picture 13"/>
          <p:cNvPicPr>
            <a:picLocks noChangeAspect="1"/>
          </p:cNvPicPr>
          <p:nvPr/>
        </p:nvPicPr>
        <p:blipFill>
          <a:blip r:embed="rId9"/>
          <a:stretch>
            <a:fillRect/>
          </a:stretch>
        </p:blipFill>
        <p:spPr>
          <a:xfrm>
            <a:off x="3319271" y="2078268"/>
            <a:ext cx="2448578" cy="1828800"/>
          </a:xfrm>
          <a:prstGeom prst="rect">
            <a:avLst/>
          </a:prstGeom>
        </p:spPr>
      </p:pic>
      <p:sp>
        <p:nvSpPr>
          <p:cNvPr id="2" name="TextBox 1">
            <a:extLst>
              <a:ext uri="{FF2B5EF4-FFF2-40B4-BE49-F238E27FC236}">
                <a16:creationId xmlns:a16="http://schemas.microsoft.com/office/drawing/2014/main" id="{B774F78E-70E9-B54B-AC4C-7C5627BD913D}"/>
              </a:ext>
            </a:extLst>
          </p:cNvPr>
          <p:cNvSpPr txBox="1"/>
          <p:nvPr/>
        </p:nvSpPr>
        <p:spPr>
          <a:xfrm>
            <a:off x="833384" y="6299200"/>
            <a:ext cx="10292920" cy="523220"/>
          </a:xfrm>
          <a:prstGeom prst="rect">
            <a:avLst/>
          </a:prstGeom>
          <a:noFill/>
        </p:spPr>
        <p:txBody>
          <a:bodyPr wrap="square" rtlCol="0">
            <a:spAutoFit/>
          </a:bodyPr>
          <a:lstStyle/>
          <a:p>
            <a:r>
              <a:rPr lang="en-US" sz="1400" dirty="0"/>
              <a:t>Source: Hsiang, S., Kopp, R., </a:t>
            </a:r>
            <a:r>
              <a:rPr lang="en-US" sz="1400" dirty="0" err="1"/>
              <a:t>Jina</a:t>
            </a:r>
            <a:r>
              <a:rPr lang="en-US" sz="1400" dirty="0"/>
              <a:t>, A., Rising, J., Delgado, M., Mohan, S., Rasmussen, D.J., Muir-Wood, R., Wilson, P., Oppenheimer, M. and Larsen, K., 2017. Estimating economic damage from climate change in the United States. </a:t>
            </a:r>
            <a:r>
              <a:rPr lang="en-US" sz="1400" i="1" dirty="0"/>
              <a:t>Science</a:t>
            </a:r>
            <a:r>
              <a:rPr lang="en-US" sz="1400" dirty="0"/>
              <a:t>, </a:t>
            </a:r>
            <a:r>
              <a:rPr lang="en-US" sz="1400" i="1" dirty="0"/>
              <a:t>356</a:t>
            </a:r>
            <a:r>
              <a:rPr lang="en-US" sz="1400" dirty="0"/>
              <a:t>(6345), pp.1362-1369.</a:t>
            </a:r>
          </a:p>
        </p:txBody>
      </p:sp>
    </p:spTree>
    <p:extLst>
      <p:ext uri="{BB962C8B-B14F-4D97-AF65-F5344CB8AC3E}">
        <p14:creationId xmlns:p14="http://schemas.microsoft.com/office/powerpoint/2010/main" val="743448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Temperature Change Projections</a:t>
            </a:r>
          </a:p>
        </p:txBody>
      </p:sp>
      <p:pic>
        <p:nvPicPr>
          <p:cNvPr id="6" name="Content Placeholder 5"/>
          <p:cNvPicPr>
            <a:picLocks noGrp="1" noChangeAspect="1"/>
          </p:cNvPicPr>
          <p:nvPr>
            <p:ph idx="1"/>
          </p:nvPr>
        </p:nvPicPr>
        <p:blipFill>
          <a:blip r:embed="rId3"/>
          <a:stretch>
            <a:fillRect/>
          </a:stretch>
        </p:blipFill>
        <p:spPr>
          <a:xfrm>
            <a:off x="928990" y="1825625"/>
            <a:ext cx="10334020" cy="4351338"/>
          </a:xfrm>
          <a:prstGeom prst="rect">
            <a:avLst/>
          </a:prstGeom>
        </p:spPr>
      </p:pic>
      <p:sp>
        <p:nvSpPr>
          <p:cNvPr id="4" name="TextBox 3">
            <a:extLst>
              <a:ext uri="{FF2B5EF4-FFF2-40B4-BE49-F238E27FC236}">
                <a16:creationId xmlns:a16="http://schemas.microsoft.com/office/drawing/2014/main" id="{028CC556-F5C0-E544-ABCF-3A2F3C172FCF}"/>
              </a:ext>
            </a:extLst>
          </p:cNvPr>
          <p:cNvSpPr txBox="1"/>
          <p:nvPr/>
        </p:nvSpPr>
        <p:spPr>
          <a:xfrm>
            <a:off x="833384" y="6299200"/>
            <a:ext cx="10292920" cy="307777"/>
          </a:xfrm>
          <a:prstGeom prst="rect">
            <a:avLst/>
          </a:prstGeom>
          <a:noFill/>
        </p:spPr>
        <p:txBody>
          <a:bodyPr wrap="square" rtlCol="0">
            <a:spAutoFit/>
          </a:bodyPr>
          <a:lstStyle/>
          <a:p>
            <a:r>
              <a:rPr lang="en-US" sz="1400" dirty="0"/>
              <a:t>Source: Hsiang, S. and Kopp, R.E., 2018. An Economist's Guide to Climate Change Science. </a:t>
            </a:r>
            <a:r>
              <a:rPr lang="en-US" sz="1400" i="1" dirty="0"/>
              <a:t>Journal of Economic Perspectives</a:t>
            </a:r>
            <a:r>
              <a:rPr lang="en-US" sz="1400" dirty="0"/>
              <a:t>, </a:t>
            </a:r>
            <a:r>
              <a:rPr lang="en-US" sz="1400" i="1" dirty="0"/>
              <a:t>32</a:t>
            </a:r>
            <a:r>
              <a:rPr lang="en-US" sz="1400" dirty="0"/>
              <a:t>(4), pp.3-32.</a:t>
            </a:r>
          </a:p>
        </p:txBody>
      </p:sp>
    </p:spTree>
    <p:extLst>
      <p:ext uri="{BB962C8B-B14F-4D97-AF65-F5344CB8AC3E}">
        <p14:creationId xmlns:p14="http://schemas.microsoft.com/office/powerpoint/2010/main" val="3354837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Temperature Change Projections</a:t>
            </a:r>
          </a:p>
        </p:txBody>
      </p:sp>
      <p:pic>
        <p:nvPicPr>
          <p:cNvPr id="6" name="Content Placeholder 5"/>
          <p:cNvPicPr>
            <a:picLocks noGrp="1" noChangeAspect="1"/>
          </p:cNvPicPr>
          <p:nvPr>
            <p:ph idx="1"/>
          </p:nvPr>
        </p:nvPicPr>
        <p:blipFill>
          <a:blip r:embed="rId3"/>
          <a:stretch>
            <a:fillRect/>
          </a:stretch>
        </p:blipFill>
        <p:spPr>
          <a:xfrm>
            <a:off x="928990" y="1825625"/>
            <a:ext cx="10334020" cy="4351338"/>
          </a:xfrm>
          <a:prstGeom prst="rect">
            <a:avLst/>
          </a:prstGeom>
        </p:spPr>
      </p:pic>
      <p:sp>
        <p:nvSpPr>
          <p:cNvPr id="4" name="TextBox 3">
            <a:extLst>
              <a:ext uri="{FF2B5EF4-FFF2-40B4-BE49-F238E27FC236}">
                <a16:creationId xmlns:a16="http://schemas.microsoft.com/office/drawing/2014/main" id="{028CC556-F5C0-E544-ABCF-3A2F3C172FCF}"/>
              </a:ext>
            </a:extLst>
          </p:cNvPr>
          <p:cNvSpPr txBox="1"/>
          <p:nvPr/>
        </p:nvSpPr>
        <p:spPr>
          <a:xfrm>
            <a:off x="833384" y="6299200"/>
            <a:ext cx="10292920" cy="307777"/>
          </a:xfrm>
          <a:prstGeom prst="rect">
            <a:avLst/>
          </a:prstGeom>
          <a:noFill/>
        </p:spPr>
        <p:txBody>
          <a:bodyPr wrap="square" rtlCol="0">
            <a:spAutoFit/>
          </a:bodyPr>
          <a:lstStyle/>
          <a:p>
            <a:r>
              <a:rPr lang="en-US" sz="1400" dirty="0"/>
              <a:t>Source: Hsiang, S. and Kopp, R.E., 2018. An Economist's Guide to Climate Change Science. </a:t>
            </a:r>
            <a:r>
              <a:rPr lang="en-US" sz="1400" i="1" dirty="0"/>
              <a:t>Journal of Economic Perspectives</a:t>
            </a:r>
            <a:r>
              <a:rPr lang="en-US" sz="1400" dirty="0"/>
              <a:t>, </a:t>
            </a:r>
            <a:r>
              <a:rPr lang="en-US" sz="1400" i="1" dirty="0"/>
              <a:t>32</a:t>
            </a:r>
            <a:r>
              <a:rPr lang="en-US" sz="1400" dirty="0"/>
              <a:t>(4), pp.3-32.</a:t>
            </a:r>
          </a:p>
        </p:txBody>
      </p:sp>
      <p:cxnSp>
        <p:nvCxnSpPr>
          <p:cNvPr id="8" name="Straight Arrow Connector 7"/>
          <p:cNvCxnSpPr/>
          <p:nvPr/>
        </p:nvCxnSpPr>
        <p:spPr>
          <a:xfrm flipV="1">
            <a:off x="7083846" y="3106757"/>
            <a:ext cx="2104221" cy="1377108"/>
          </a:xfrm>
          <a:prstGeom prst="straightConnector1">
            <a:avLst/>
          </a:prstGeom>
          <a:ln w="57150">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245597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10-year Crop Frequencies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38199" y="1770373"/>
            <a:ext cx="5029200" cy="2286000"/>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599" y="4247362"/>
            <a:ext cx="5029200" cy="22860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198" y="4247362"/>
            <a:ext cx="5029200" cy="22860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24599" y="1730530"/>
            <a:ext cx="5029200" cy="2286000"/>
          </a:xfrm>
          <a:prstGeom prst="rect">
            <a:avLst/>
          </a:prstGeom>
        </p:spPr>
      </p:pic>
      <p:sp>
        <p:nvSpPr>
          <p:cNvPr id="8" name="TextBox 7"/>
          <p:cNvSpPr txBox="1"/>
          <p:nvPr/>
        </p:nvSpPr>
        <p:spPr>
          <a:xfrm>
            <a:off x="838198" y="1433479"/>
            <a:ext cx="2073897" cy="461665"/>
          </a:xfrm>
          <a:prstGeom prst="rect">
            <a:avLst/>
          </a:prstGeom>
          <a:noFill/>
        </p:spPr>
        <p:txBody>
          <a:bodyPr wrap="square" rtlCol="0">
            <a:spAutoFit/>
          </a:bodyPr>
          <a:lstStyle/>
          <a:p>
            <a:r>
              <a:rPr lang="en-US" sz="2400" i="1" dirty="0"/>
              <a:t>Corn</a:t>
            </a:r>
          </a:p>
        </p:txBody>
      </p:sp>
      <p:sp>
        <p:nvSpPr>
          <p:cNvPr id="9" name="TextBox 8"/>
          <p:cNvSpPr txBox="1"/>
          <p:nvPr/>
        </p:nvSpPr>
        <p:spPr>
          <a:xfrm>
            <a:off x="6324599" y="1406018"/>
            <a:ext cx="2073897" cy="461665"/>
          </a:xfrm>
          <a:prstGeom prst="rect">
            <a:avLst/>
          </a:prstGeom>
          <a:noFill/>
        </p:spPr>
        <p:txBody>
          <a:bodyPr wrap="square" rtlCol="0">
            <a:spAutoFit/>
          </a:bodyPr>
          <a:lstStyle/>
          <a:p>
            <a:r>
              <a:rPr lang="en-US" sz="2400" i="1" dirty="0"/>
              <a:t>Wheat</a:t>
            </a:r>
          </a:p>
        </p:txBody>
      </p:sp>
      <p:sp>
        <p:nvSpPr>
          <p:cNvPr id="10" name="TextBox 9"/>
          <p:cNvSpPr txBox="1"/>
          <p:nvPr/>
        </p:nvSpPr>
        <p:spPr>
          <a:xfrm>
            <a:off x="838198" y="3931602"/>
            <a:ext cx="2073897" cy="461665"/>
          </a:xfrm>
          <a:prstGeom prst="rect">
            <a:avLst/>
          </a:prstGeom>
          <a:noFill/>
        </p:spPr>
        <p:txBody>
          <a:bodyPr wrap="square" rtlCol="0">
            <a:spAutoFit/>
          </a:bodyPr>
          <a:lstStyle/>
          <a:p>
            <a:r>
              <a:rPr lang="en-US" sz="2400" i="1" dirty="0"/>
              <a:t>Soybeans</a:t>
            </a:r>
          </a:p>
        </p:txBody>
      </p:sp>
      <p:sp>
        <p:nvSpPr>
          <p:cNvPr id="11" name="TextBox 10"/>
          <p:cNvSpPr txBox="1"/>
          <p:nvPr/>
        </p:nvSpPr>
        <p:spPr>
          <a:xfrm>
            <a:off x="6308102" y="3904141"/>
            <a:ext cx="2073897" cy="461665"/>
          </a:xfrm>
          <a:prstGeom prst="rect">
            <a:avLst/>
          </a:prstGeom>
          <a:noFill/>
        </p:spPr>
        <p:txBody>
          <a:bodyPr wrap="square" rtlCol="0">
            <a:spAutoFit/>
          </a:bodyPr>
          <a:lstStyle/>
          <a:p>
            <a:r>
              <a:rPr lang="en-US" sz="2400" i="1" dirty="0"/>
              <a:t>Cotton</a:t>
            </a:r>
          </a:p>
        </p:txBody>
      </p:sp>
      <p:sp>
        <p:nvSpPr>
          <p:cNvPr id="12" name="TextBox 11">
            <a:extLst>
              <a:ext uri="{FF2B5EF4-FFF2-40B4-BE49-F238E27FC236}">
                <a16:creationId xmlns:a16="http://schemas.microsoft.com/office/drawing/2014/main" id="{18A4F197-80AE-484D-9667-50DF60C893F0}"/>
              </a:ext>
            </a:extLst>
          </p:cNvPr>
          <p:cNvSpPr txBox="1"/>
          <p:nvPr/>
        </p:nvSpPr>
        <p:spPr>
          <a:xfrm>
            <a:off x="833384" y="6434664"/>
            <a:ext cx="10292920" cy="307777"/>
          </a:xfrm>
          <a:prstGeom prst="rect">
            <a:avLst/>
          </a:prstGeom>
          <a:noFill/>
        </p:spPr>
        <p:txBody>
          <a:bodyPr wrap="square" rtlCol="0">
            <a:spAutoFit/>
          </a:bodyPr>
          <a:lstStyle/>
          <a:p>
            <a:r>
              <a:rPr lang="en-US" sz="1400" dirty="0"/>
              <a:t>Data source: </a:t>
            </a:r>
            <a:r>
              <a:rPr lang="en-US" sz="1400" dirty="0" err="1"/>
              <a:t>CropScape</a:t>
            </a:r>
            <a:r>
              <a:rPr lang="en-US" sz="1400" dirty="0"/>
              <a:t> - Cropland Data Layer. National Agricultural Statistics Service </a:t>
            </a:r>
          </a:p>
        </p:txBody>
      </p:sp>
    </p:spTree>
    <p:extLst>
      <p:ext uri="{BB962C8B-B14F-4D97-AF65-F5344CB8AC3E}">
        <p14:creationId xmlns:p14="http://schemas.microsoft.com/office/powerpoint/2010/main" val="2284604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Climate Change, Past</a:t>
            </a:r>
          </a:p>
        </p:txBody>
      </p:sp>
      <p:sp>
        <p:nvSpPr>
          <p:cNvPr id="5" name="Content Placeholder 4"/>
          <p:cNvSpPr>
            <a:spLocks noGrp="1"/>
          </p:cNvSpPr>
          <p:nvPr>
            <p:ph sz="half" idx="2"/>
          </p:nvPr>
        </p:nvSpPr>
        <p:spPr/>
        <p:txBody>
          <a:bodyPr/>
          <a:lstStyle/>
          <a:p>
            <a:pPr marL="285750" indent="-285750"/>
            <a:r>
              <a:rPr lang="en-US" dirty="0"/>
              <a:t>Large climate shifts since 1900</a:t>
            </a:r>
          </a:p>
          <a:p>
            <a:pPr marL="285750" indent="-285750"/>
            <a:r>
              <a:rPr lang="en-US" dirty="0"/>
              <a:t>Precipitation in Southeast has increased by about 30%</a:t>
            </a:r>
          </a:p>
          <a:p>
            <a:pPr marL="285750" indent="-285750"/>
            <a:r>
              <a:rPr lang="en-US" dirty="0"/>
              <a:t>Parts of NC, however, have seen 30% decreases in summertime precipitation</a:t>
            </a:r>
          </a:p>
        </p:txBody>
      </p:sp>
      <p:pic>
        <p:nvPicPr>
          <p:cNvPr id="7" name="Picture 2" descr="Map of changes in precipitation by season."/>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b="17853"/>
          <a:stretch/>
        </p:blipFill>
        <p:spPr bwMode="auto">
          <a:xfrm>
            <a:off x="1560730" y="2308838"/>
            <a:ext cx="3736539" cy="3384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746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Big-4 Crop Yield Projections (2080-2099)</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09528" y="1825625"/>
            <a:ext cx="9572943" cy="4351337"/>
          </a:xfrm>
          <a:prstGeom prst="rect">
            <a:avLst/>
          </a:prstGeom>
        </p:spPr>
      </p:pic>
      <p:sp>
        <p:nvSpPr>
          <p:cNvPr id="5" name="TextBox 4">
            <a:extLst>
              <a:ext uri="{FF2B5EF4-FFF2-40B4-BE49-F238E27FC236}">
                <a16:creationId xmlns:a16="http://schemas.microsoft.com/office/drawing/2014/main" id="{0C255715-7343-074A-AED1-8A7901B7F1E4}"/>
              </a:ext>
            </a:extLst>
          </p:cNvPr>
          <p:cNvSpPr txBox="1"/>
          <p:nvPr/>
        </p:nvSpPr>
        <p:spPr>
          <a:xfrm>
            <a:off x="833384" y="6434664"/>
            <a:ext cx="10292920" cy="307777"/>
          </a:xfrm>
          <a:prstGeom prst="rect">
            <a:avLst/>
          </a:prstGeom>
          <a:noFill/>
        </p:spPr>
        <p:txBody>
          <a:bodyPr wrap="square" rtlCol="0">
            <a:spAutoFit/>
          </a:bodyPr>
          <a:lstStyle/>
          <a:p>
            <a:r>
              <a:rPr lang="en-US" sz="1400" dirty="0"/>
              <a:t>Data source: Hsiang et al (2017)</a:t>
            </a:r>
          </a:p>
        </p:txBody>
      </p:sp>
    </p:spTree>
    <p:extLst>
      <p:ext uri="{BB962C8B-B14F-4D97-AF65-F5344CB8AC3E}">
        <p14:creationId xmlns:p14="http://schemas.microsoft.com/office/powerpoint/2010/main" val="844148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Damage Projections with Current Sales (Big 4)</a:t>
            </a:r>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40354" b="26630"/>
          <a:stretch/>
        </p:blipFill>
        <p:spPr>
          <a:xfrm>
            <a:off x="1358030" y="2302933"/>
            <a:ext cx="9496237" cy="3048668"/>
          </a:xfrm>
        </p:spPr>
      </p:pic>
      <p:sp>
        <p:nvSpPr>
          <p:cNvPr id="6" name="TextBox 5">
            <a:extLst>
              <a:ext uri="{FF2B5EF4-FFF2-40B4-BE49-F238E27FC236}">
                <a16:creationId xmlns:a16="http://schemas.microsoft.com/office/drawing/2014/main" id="{3F41A212-1EC8-F94D-B63F-E7B20E823BBD}"/>
              </a:ext>
            </a:extLst>
          </p:cNvPr>
          <p:cNvSpPr txBox="1"/>
          <p:nvPr/>
        </p:nvSpPr>
        <p:spPr>
          <a:xfrm>
            <a:off x="833384" y="6434664"/>
            <a:ext cx="10292920" cy="307777"/>
          </a:xfrm>
          <a:prstGeom prst="rect">
            <a:avLst/>
          </a:prstGeom>
          <a:noFill/>
        </p:spPr>
        <p:txBody>
          <a:bodyPr wrap="square" rtlCol="0">
            <a:spAutoFit/>
          </a:bodyPr>
          <a:lstStyle/>
          <a:p>
            <a:r>
              <a:rPr lang="en-US" sz="1400" dirty="0"/>
              <a:t>Data sources: USDA Ag Census Quick Stats and Hsiang et al (2017) </a:t>
            </a:r>
          </a:p>
        </p:txBody>
      </p:sp>
      <p:pic>
        <p:nvPicPr>
          <p:cNvPr id="7" name="Content Placeholder 3">
            <a:extLst>
              <a:ext uri="{FF2B5EF4-FFF2-40B4-BE49-F238E27FC236}">
                <a16:creationId xmlns:a16="http://schemas.microsoft.com/office/drawing/2014/main" id="{A2293708-B43F-1D4D-A6B5-AE9F5DA1683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594" t="64283" r="75649" b="12368"/>
          <a:stretch/>
        </p:blipFill>
        <p:spPr>
          <a:xfrm>
            <a:off x="2218267" y="4064000"/>
            <a:ext cx="2082800" cy="1016000"/>
          </a:xfrm>
          <a:prstGeom prst="rect">
            <a:avLst/>
          </a:prstGeom>
        </p:spPr>
      </p:pic>
    </p:spTree>
    <p:extLst>
      <p:ext uri="{BB962C8B-B14F-4D97-AF65-F5344CB8AC3E}">
        <p14:creationId xmlns:p14="http://schemas.microsoft.com/office/powerpoint/2010/main" val="447541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Caveats</a:t>
            </a:r>
          </a:p>
        </p:txBody>
      </p:sp>
      <p:sp>
        <p:nvSpPr>
          <p:cNvPr id="3" name="Content Placeholder 2"/>
          <p:cNvSpPr>
            <a:spLocks noGrp="1"/>
          </p:cNvSpPr>
          <p:nvPr>
            <p:ph idx="1"/>
          </p:nvPr>
        </p:nvSpPr>
        <p:spPr/>
        <p:txBody>
          <a:bodyPr>
            <a:normAutofit/>
          </a:bodyPr>
          <a:lstStyle/>
          <a:p>
            <a:r>
              <a:rPr lang="en-US" dirty="0"/>
              <a:t>Only Big-4 Crops</a:t>
            </a:r>
          </a:p>
          <a:p>
            <a:pPr lvl="1"/>
            <a:r>
              <a:rPr lang="en-US" dirty="0"/>
              <a:t>What about livestock?</a:t>
            </a:r>
          </a:p>
          <a:p>
            <a:pPr lvl="1"/>
            <a:r>
              <a:rPr lang="en-US" dirty="0"/>
              <a:t>What about specialty crops?</a:t>
            </a:r>
          </a:p>
          <a:p>
            <a:pPr lvl="2"/>
            <a:r>
              <a:rPr lang="en-US" dirty="0"/>
              <a:t>Sweet potatoes</a:t>
            </a:r>
          </a:p>
          <a:p>
            <a:pPr lvl="2"/>
            <a:r>
              <a:rPr lang="en-US" dirty="0"/>
              <a:t>Tree crops</a:t>
            </a:r>
          </a:p>
          <a:p>
            <a:pPr lvl="2"/>
            <a:r>
              <a:rPr lang="en-US" dirty="0"/>
              <a:t>Peanuts</a:t>
            </a:r>
          </a:p>
          <a:p>
            <a:r>
              <a:rPr lang="en-US" dirty="0"/>
              <a:t>Assumes similar crop choice mix going forward</a:t>
            </a:r>
          </a:p>
          <a:p>
            <a:pPr lvl="1"/>
            <a:r>
              <a:rPr lang="en-US" dirty="0"/>
              <a:t>Change crops</a:t>
            </a:r>
          </a:p>
          <a:p>
            <a:pPr lvl="1"/>
            <a:r>
              <a:rPr lang="en-US" dirty="0"/>
              <a:t>Water management</a:t>
            </a:r>
          </a:p>
          <a:p>
            <a:pPr lvl="2"/>
            <a:r>
              <a:rPr lang="en-US" dirty="0"/>
              <a:t>Irrigation when dry, drainage when wet</a:t>
            </a:r>
          </a:p>
          <a:p>
            <a:pPr lvl="2"/>
            <a:r>
              <a:rPr lang="en-US" dirty="0"/>
              <a:t>High-precipitation events</a:t>
            </a:r>
          </a:p>
          <a:p>
            <a:endParaRPr lang="en-US" dirty="0"/>
          </a:p>
        </p:txBody>
      </p:sp>
    </p:spTree>
    <p:extLst>
      <p:ext uri="{BB962C8B-B14F-4D97-AF65-F5344CB8AC3E}">
        <p14:creationId xmlns:p14="http://schemas.microsoft.com/office/powerpoint/2010/main" val="2361890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F76DDA-08E4-2947-B2AF-D8C07823DDF8}"/>
              </a:ext>
            </a:extLst>
          </p:cNvPr>
          <p:cNvSpPr>
            <a:spLocks noGrp="1"/>
          </p:cNvSpPr>
          <p:nvPr>
            <p:ph type="title"/>
          </p:nvPr>
        </p:nvSpPr>
        <p:spPr/>
        <p:txBody>
          <a:bodyPr/>
          <a:lstStyle/>
          <a:p>
            <a:r>
              <a:rPr lang="en-US" dirty="0"/>
              <a:t>Thank you!</a:t>
            </a:r>
          </a:p>
        </p:txBody>
      </p:sp>
      <p:sp>
        <p:nvSpPr>
          <p:cNvPr id="5" name="Text Placeholder 4">
            <a:extLst>
              <a:ext uri="{FF2B5EF4-FFF2-40B4-BE49-F238E27FC236}">
                <a16:creationId xmlns:a16="http://schemas.microsoft.com/office/drawing/2014/main" id="{6616AB57-F5FD-E14F-BC07-03AB402EFEAA}"/>
              </a:ext>
            </a:extLst>
          </p:cNvPr>
          <p:cNvSpPr>
            <a:spLocks noGrp="1"/>
          </p:cNvSpPr>
          <p:nvPr>
            <p:ph type="body" idx="1"/>
          </p:nvPr>
        </p:nvSpPr>
        <p:spPr/>
        <p:txBody>
          <a:bodyPr/>
          <a:lstStyle/>
          <a:p>
            <a:r>
              <a:rPr lang="en-US" dirty="0"/>
              <a:t>Questions?</a:t>
            </a:r>
          </a:p>
        </p:txBody>
      </p:sp>
    </p:spTree>
    <p:extLst>
      <p:ext uri="{BB962C8B-B14F-4D97-AF65-F5344CB8AC3E}">
        <p14:creationId xmlns:p14="http://schemas.microsoft.com/office/powerpoint/2010/main" val="1728583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FC7A92-CF79-004A-A2CF-136F84BD8548}"/>
              </a:ext>
            </a:extLst>
          </p:cNvPr>
          <p:cNvSpPr>
            <a:spLocks noGrp="1"/>
          </p:cNvSpPr>
          <p:nvPr>
            <p:ph type="title"/>
          </p:nvPr>
        </p:nvSpPr>
        <p:spPr/>
        <p:txBody>
          <a:bodyPr/>
          <a:lstStyle/>
          <a:p>
            <a:r>
              <a:rPr lang="en-US" dirty="0"/>
              <a:t>Adaptation to Climate: Water Management</a:t>
            </a:r>
          </a:p>
        </p:txBody>
      </p:sp>
      <p:sp>
        <p:nvSpPr>
          <p:cNvPr id="6" name="Text Placeholder 5">
            <a:extLst>
              <a:ext uri="{FF2B5EF4-FFF2-40B4-BE49-F238E27FC236}">
                <a16:creationId xmlns:a16="http://schemas.microsoft.com/office/drawing/2014/main" id="{2BAE48C3-6193-B243-935D-6102CE2257A7}"/>
              </a:ext>
            </a:extLst>
          </p:cNvPr>
          <p:cNvSpPr>
            <a:spLocks noGrp="1"/>
          </p:cNvSpPr>
          <p:nvPr>
            <p:ph type="body" idx="1"/>
          </p:nvPr>
        </p:nvSpPr>
        <p:spPr/>
        <p:txBody>
          <a:bodyPr/>
          <a:lstStyle/>
          <a:p>
            <a:r>
              <a:rPr lang="en-US" dirty="0"/>
              <a:t>Drainage</a:t>
            </a:r>
          </a:p>
        </p:txBody>
      </p:sp>
      <p:sp>
        <p:nvSpPr>
          <p:cNvPr id="8" name="Text Placeholder 7">
            <a:extLst>
              <a:ext uri="{FF2B5EF4-FFF2-40B4-BE49-F238E27FC236}">
                <a16:creationId xmlns:a16="http://schemas.microsoft.com/office/drawing/2014/main" id="{E3B9F987-BB7E-364B-A7E1-91B75F46882C}"/>
              </a:ext>
            </a:extLst>
          </p:cNvPr>
          <p:cNvSpPr>
            <a:spLocks noGrp="1"/>
          </p:cNvSpPr>
          <p:nvPr>
            <p:ph type="body" sz="quarter" idx="3"/>
          </p:nvPr>
        </p:nvSpPr>
        <p:spPr/>
        <p:txBody>
          <a:bodyPr/>
          <a:lstStyle/>
          <a:p>
            <a:r>
              <a:rPr lang="en-US" dirty="0"/>
              <a:t>Irrigation</a:t>
            </a:r>
          </a:p>
        </p:txBody>
      </p:sp>
      <p:pic>
        <p:nvPicPr>
          <p:cNvPr id="17" name="Content Placeholder 16">
            <a:extLst>
              <a:ext uri="{FF2B5EF4-FFF2-40B4-BE49-F238E27FC236}">
                <a16:creationId xmlns:a16="http://schemas.microsoft.com/office/drawing/2014/main" id="{3F931712-A9EC-BC4B-8005-BF95DC8C182F}"/>
              </a:ext>
            </a:extLst>
          </p:cNvPr>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6172200" y="2891474"/>
            <a:ext cx="5183188" cy="2911790"/>
          </a:xfrm>
          <a:prstGeom prst="rect">
            <a:avLst/>
          </a:prstGeom>
        </p:spPr>
      </p:pic>
      <p:pic>
        <p:nvPicPr>
          <p:cNvPr id="20" name="Content Placeholder 19">
            <a:extLst>
              <a:ext uri="{FF2B5EF4-FFF2-40B4-BE49-F238E27FC236}">
                <a16:creationId xmlns:a16="http://schemas.microsoft.com/office/drawing/2014/main" id="{2BC67C02-E1EF-2945-8F9F-5E7826B3D317}"/>
              </a:ext>
            </a:extLst>
          </p:cNvPr>
          <p:cNvPicPr>
            <a:picLocks noGrp="1" noChangeAspect="1"/>
          </p:cNvPicPr>
          <p:nvPr>
            <p:ph sz="half" idx="2"/>
          </p:nvPr>
        </p:nvPicPr>
        <p:blipFill>
          <a:blip r:embed="rId3"/>
          <a:stretch>
            <a:fillRect/>
          </a:stretch>
        </p:blipFill>
        <p:spPr>
          <a:xfrm>
            <a:off x="1513681" y="3013869"/>
            <a:ext cx="3810000" cy="2667000"/>
          </a:xfrm>
          <a:prstGeom prst="rect">
            <a:avLst/>
          </a:prstGeom>
        </p:spPr>
      </p:pic>
    </p:spTree>
    <p:extLst>
      <p:ext uri="{BB962C8B-B14F-4D97-AF65-F5344CB8AC3E}">
        <p14:creationId xmlns:p14="http://schemas.microsoft.com/office/powerpoint/2010/main" val="556288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6BADF9B-62C9-784A-AC4C-D56AC43F7843}"/>
              </a:ext>
            </a:extLst>
          </p:cNvPr>
          <p:cNvSpPr>
            <a:spLocks noGrp="1"/>
          </p:cNvSpPr>
          <p:nvPr>
            <p:ph type="title"/>
          </p:nvPr>
        </p:nvSpPr>
        <p:spPr/>
        <p:txBody>
          <a:bodyPr/>
          <a:lstStyle/>
          <a:p>
            <a:r>
              <a:rPr lang="en-US" dirty="0"/>
              <a:t>Crop Choices in Franklin County, NC</a:t>
            </a:r>
          </a:p>
        </p:txBody>
      </p:sp>
      <p:pic>
        <p:nvPicPr>
          <p:cNvPr id="10" name="Content Placeholder 9">
            <a:extLst>
              <a:ext uri="{FF2B5EF4-FFF2-40B4-BE49-F238E27FC236}">
                <a16:creationId xmlns:a16="http://schemas.microsoft.com/office/drawing/2014/main" id="{110ABC87-5ACC-4744-9A45-443C21B9A7D3}"/>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8201" y="2117367"/>
            <a:ext cx="5181598" cy="3767854"/>
          </a:xfrm>
        </p:spPr>
      </p:pic>
      <p:pic>
        <p:nvPicPr>
          <p:cNvPr id="14" name="Content Placeholder 13">
            <a:extLst>
              <a:ext uri="{FF2B5EF4-FFF2-40B4-BE49-F238E27FC236}">
                <a16:creationId xmlns:a16="http://schemas.microsoft.com/office/drawing/2014/main" id="{1A1477B6-68F9-934C-B7F4-60E7625B6823}"/>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72200" y="2117367"/>
            <a:ext cx="5181600" cy="3767854"/>
          </a:xfrm>
        </p:spPr>
      </p:pic>
    </p:spTree>
    <p:extLst>
      <p:ext uri="{BB962C8B-B14F-4D97-AF65-F5344CB8AC3E}">
        <p14:creationId xmlns:p14="http://schemas.microsoft.com/office/powerpoint/2010/main" val="1787751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Drainage</a:t>
            </a:r>
          </a:p>
        </p:txBody>
      </p:sp>
      <p:sp>
        <p:nvSpPr>
          <p:cNvPr id="8" name="Content Placeholder 7"/>
          <p:cNvSpPr>
            <a:spLocks noGrp="1"/>
          </p:cNvSpPr>
          <p:nvPr>
            <p:ph sz="half" idx="2"/>
          </p:nvPr>
        </p:nvSpPr>
        <p:spPr/>
        <p:txBody>
          <a:bodyPr>
            <a:normAutofit lnSpcReduction="10000"/>
          </a:bodyPr>
          <a:lstStyle/>
          <a:p>
            <a:r>
              <a:rPr lang="en-US" sz="2400" dirty="0"/>
              <a:t>Drain tile first used in New York State in 1838</a:t>
            </a:r>
          </a:p>
          <a:p>
            <a:r>
              <a:rPr lang="en-US" sz="2400" dirty="0"/>
              <a:t>Adoption quickly spread across upper Midwest starting 1850s</a:t>
            </a:r>
          </a:p>
          <a:p>
            <a:r>
              <a:rPr lang="en-US" sz="2400" dirty="0"/>
              <a:t>North Carolina adopts a drainage act in 1909</a:t>
            </a:r>
          </a:p>
          <a:p>
            <a:r>
              <a:rPr lang="en-US" sz="2400" dirty="0"/>
              <a:t>1960s: corrugated plastic tubing and laser controlled trenchers.</a:t>
            </a:r>
          </a:p>
          <a:p>
            <a:r>
              <a:rPr lang="en-US" sz="2400" dirty="0"/>
              <a:t>Today: 40 percent of NC cropland requires drainage improvements</a:t>
            </a:r>
          </a:p>
          <a:p>
            <a:endParaRPr lang="en-US" sz="2400" dirty="0"/>
          </a:p>
        </p:txBody>
      </p:sp>
      <p:sp>
        <p:nvSpPr>
          <p:cNvPr id="6" name="Text Placeholder 5">
            <a:extLst>
              <a:ext uri="{FF2B5EF4-FFF2-40B4-BE49-F238E27FC236}">
                <a16:creationId xmlns:a16="http://schemas.microsoft.com/office/drawing/2014/main" id="{29DE28B6-2607-8B43-8C3A-EB4B1C0CFC73}"/>
              </a:ext>
            </a:extLst>
          </p:cNvPr>
          <p:cNvSpPr>
            <a:spLocks noGrp="1"/>
          </p:cNvSpPr>
          <p:nvPr>
            <p:ph type="body" sz="quarter" idx="3"/>
          </p:nvPr>
        </p:nvSpPr>
        <p:spPr/>
        <p:txBody>
          <a:bodyPr/>
          <a:lstStyle/>
          <a:p>
            <a:r>
              <a:rPr lang="en-US" dirty="0"/>
              <a:t>Drained Lands in North Carolina 1940</a:t>
            </a:r>
          </a:p>
        </p:txBody>
      </p:sp>
      <p:pic>
        <p:nvPicPr>
          <p:cNvPr id="4" name="Content Placeholder 3">
            <a:extLst>
              <a:ext uri="{FF2B5EF4-FFF2-40B4-BE49-F238E27FC236}">
                <a16:creationId xmlns:a16="http://schemas.microsoft.com/office/drawing/2014/main" id="{581C8C9F-B6A0-8D46-9837-2C2DEA00EED3}"/>
              </a:ext>
            </a:extLst>
          </p:cNvPr>
          <p:cNvPicPr>
            <a:picLocks noGrp="1" noChangeAspect="1"/>
          </p:cNvPicPr>
          <p:nvPr>
            <p:ph sz="quarter" idx="4"/>
          </p:nvPr>
        </p:nvPicPr>
        <p:blipFill>
          <a:blip r:embed="rId3"/>
          <a:stretch>
            <a:fillRect/>
          </a:stretch>
        </p:blipFill>
        <p:spPr>
          <a:xfrm>
            <a:off x="6198394" y="3198019"/>
            <a:ext cx="5130800" cy="2298700"/>
          </a:xfrm>
          <a:prstGeom prst="rect">
            <a:avLst/>
          </a:prstGeom>
        </p:spPr>
      </p:pic>
    </p:spTree>
    <p:extLst>
      <p:ext uri="{BB962C8B-B14F-4D97-AF65-F5344CB8AC3E}">
        <p14:creationId xmlns:p14="http://schemas.microsoft.com/office/powerpoint/2010/main" val="1926647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Types of Drainage</a:t>
            </a:r>
          </a:p>
        </p:txBody>
      </p:sp>
      <p:sp>
        <p:nvSpPr>
          <p:cNvPr id="5" name="Text Placeholder 4"/>
          <p:cNvSpPr>
            <a:spLocks noGrp="1"/>
          </p:cNvSpPr>
          <p:nvPr>
            <p:ph type="body" idx="1"/>
          </p:nvPr>
        </p:nvSpPr>
        <p:spPr/>
        <p:txBody>
          <a:bodyPr/>
          <a:lstStyle/>
          <a:p>
            <a:r>
              <a:rPr lang="en-US" dirty="0"/>
              <a:t>Drain Tiles</a:t>
            </a:r>
          </a:p>
        </p:txBody>
      </p:sp>
      <p:sp>
        <p:nvSpPr>
          <p:cNvPr id="7" name="Text Placeholder 6"/>
          <p:cNvSpPr>
            <a:spLocks noGrp="1"/>
          </p:cNvSpPr>
          <p:nvPr>
            <p:ph type="body" sz="quarter" idx="3"/>
          </p:nvPr>
        </p:nvSpPr>
        <p:spPr/>
        <p:txBody>
          <a:bodyPr/>
          <a:lstStyle/>
          <a:p>
            <a:r>
              <a:rPr lang="en-US" dirty="0"/>
              <a:t>Drainage Ditches</a:t>
            </a:r>
          </a:p>
        </p:txBody>
      </p:sp>
      <p:pic>
        <p:nvPicPr>
          <p:cNvPr id="2050" name="Picture 2" descr="https://nc.water.usgs.gov/projects/tile_drains/icons/drain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839788" y="2628107"/>
            <a:ext cx="5157787" cy="343852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nc.water.usgs.gov/projects/tile_drains/icons/ditch2.jpg"/>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6172200" y="2619640"/>
            <a:ext cx="5183188" cy="3455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486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Percentage of Crop Acres Drained</a:t>
            </a: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09528" y="1825625"/>
            <a:ext cx="9572943" cy="4351337"/>
          </a:xfrm>
        </p:spPr>
      </p:pic>
      <p:sp>
        <p:nvSpPr>
          <p:cNvPr id="4" name="TextBox 3">
            <a:extLst>
              <a:ext uri="{FF2B5EF4-FFF2-40B4-BE49-F238E27FC236}">
                <a16:creationId xmlns:a16="http://schemas.microsoft.com/office/drawing/2014/main" id="{CC24EA69-B1BB-5B49-8114-F7F9981CE509}"/>
              </a:ext>
            </a:extLst>
          </p:cNvPr>
          <p:cNvSpPr txBox="1"/>
          <p:nvPr/>
        </p:nvSpPr>
        <p:spPr>
          <a:xfrm>
            <a:off x="833384" y="6434664"/>
            <a:ext cx="10292920" cy="307777"/>
          </a:xfrm>
          <a:prstGeom prst="rect">
            <a:avLst/>
          </a:prstGeom>
          <a:noFill/>
        </p:spPr>
        <p:txBody>
          <a:bodyPr wrap="square" rtlCol="0">
            <a:spAutoFit/>
          </a:bodyPr>
          <a:lstStyle/>
          <a:p>
            <a:r>
              <a:rPr lang="en-US" sz="1400" dirty="0"/>
              <a:t>Data source: USDA Ag Census Quick Stats</a:t>
            </a:r>
          </a:p>
        </p:txBody>
      </p:sp>
    </p:spTree>
    <p:extLst>
      <p:ext uri="{BB962C8B-B14F-4D97-AF65-F5344CB8AC3E}">
        <p14:creationId xmlns:p14="http://schemas.microsoft.com/office/powerpoint/2010/main" val="3525466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Drainage Issues</a:t>
            </a:r>
          </a:p>
        </p:txBody>
      </p:sp>
      <p:sp>
        <p:nvSpPr>
          <p:cNvPr id="10" name="Content Placeholder 9"/>
          <p:cNvSpPr>
            <a:spLocks noGrp="1"/>
          </p:cNvSpPr>
          <p:nvPr>
            <p:ph sz="half" idx="1"/>
          </p:nvPr>
        </p:nvSpPr>
        <p:spPr/>
        <p:txBody>
          <a:bodyPr>
            <a:normAutofit lnSpcReduction="10000"/>
          </a:bodyPr>
          <a:lstStyle/>
          <a:p>
            <a:r>
              <a:rPr lang="en-US" dirty="0"/>
              <a:t>Farm drainage also drains nutrients</a:t>
            </a:r>
          </a:p>
          <a:p>
            <a:pPr lvl="1"/>
            <a:r>
              <a:rPr lang="en-US" dirty="0"/>
              <a:t>Nitrogen and phosphorous</a:t>
            </a:r>
          </a:p>
          <a:p>
            <a:r>
              <a:rPr lang="en-US" dirty="0"/>
              <a:t>Drainage takes lands out of wetland habitat</a:t>
            </a:r>
          </a:p>
          <a:p>
            <a:pPr lvl="1"/>
            <a:r>
              <a:rPr lang="en-US" dirty="0"/>
              <a:t>53% reduction from 1780 to 1992 </a:t>
            </a:r>
          </a:p>
          <a:p>
            <a:r>
              <a:rPr lang="en-US" dirty="0"/>
              <a:t>Smart systems</a:t>
            </a:r>
          </a:p>
          <a:p>
            <a:pPr lvl="1"/>
            <a:r>
              <a:rPr lang="en-US" dirty="0"/>
              <a:t>Avoid draining right before a drought</a:t>
            </a:r>
          </a:p>
          <a:p>
            <a:pPr lvl="1"/>
            <a:r>
              <a:rPr lang="en-US" dirty="0"/>
              <a:t>Apply fewer nutrients</a:t>
            </a:r>
          </a:p>
          <a:p>
            <a:pPr lvl="1"/>
            <a:r>
              <a:rPr lang="en-US" dirty="0"/>
              <a:t>Absorb nutrient runoff</a:t>
            </a:r>
          </a:p>
          <a:p>
            <a:endParaRPr lang="en-US" dirty="0"/>
          </a:p>
        </p:txBody>
      </p:sp>
      <p:pic>
        <p:nvPicPr>
          <p:cNvPr id="7" name="Picture 2" descr="https://nc.water.usgs.gov/projects/tile_drains/icons/ditch3.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72200" y="2274094"/>
            <a:ext cx="5181600" cy="345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513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Irrigation</a:t>
            </a:r>
          </a:p>
        </p:txBody>
      </p:sp>
      <p:sp>
        <p:nvSpPr>
          <p:cNvPr id="8" name="Content Placeholder 7"/>
          <p:cNvSpPr>
            <a:spLocks noGrp="1"/>
          </p:cNvSpPr>
          <p:nvPr>
            <p:ph type="body" idx="1"/>
          </p:nvPr>
        </p:nvSpPr>
        <p:spPr/>
        <p:txBody>
          <a:bodyPr>
            <a:normAutofit/>
          </a:bodyPr>
          <a:lstStyle/>
          <a:p>
            <a:r>
              <a:rPr lang="en-US" dirty="0"/>
              <a:t>North Carolina: about 5% of acreage and 10% of farms are irrigated</a:t>
            </a:r>
          </a:p>
        </p:txBody>
      </p:sp>
      <p:sp>
        <p:nvSpPr>
          <p:cNvPr id="20" name="Text Placeholder 19"/>
          <p:cNvSpPr>
            <a:spLocks noGrp="1"/>
          </p:cNvSpPr>
          <p:nvPr>
            <p:ph type="body" sz="quarter" idx="3"/>
          </p:nvPr>
        </p:nvSpPr>
        <p:spPr/>
        <p:txBody>
          <a:bodyPr/>
          <a:lstStyle/>
          <a:p>
            <a:r>
              <a:rPr lang="en-US" dirty="0"/>
              <a:t>US: Nearly all new growth in irrigated acres is occurring east of Mississippi</a:t>
            </a:r>
          </a:p>
        </p:txBody>
      </p:sp>
      <p:pic>
        <p:nvPicPr>
          <p:cNvPr id="15" name="Content Placeholder 13"/>
          <p:cNvPicPr>
            <a:picLocks noGrp="1"/>
          </p:cNvPicPr>
          <p:nvPr>
            <p:ph sz="quarter" idx="4"/>
          </p:nvPr>
        </p:nvPicPr>
        <p:blipFill>
          <a:blip r:embed="rId3" cstate="print">
            <a:extLst>
              <a:ext uri="{28A0092B-C50C-407E-A947-70E740481C1C}">
                <a14:useLocalDpi xmlns:a14="http://schemas.microsoft.com/office/drawing/2010/main"/>
              </a:ext>
            </a:extLst>
          </a:blip>
          <a:stretch>
            <a:fillRect/>
          </a:stretch>
        </p:blipFill>
        <p:spPr>
          <a:xfrm>
            <a:off x="6876714" y="2975703"/>
            <a:ext cx="3774160" cy="2743332"/>
          </a:xfrm>
          <a:prstGeom prst="rect">
            <a:avLst/>
          </a:prstGeom>
        </p:spPr>
      </p:pic>
      <p:pic>
        <p:nvPicPr>
          <p:cNvPr id="21" name="Content Placeholder 9"/>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532339" y="2975703"/>
            <a:ext cx="3772684" cy="2743200"/>
          </a:xfrm>
          <a:prstGeom prst="rect">
            <a:avLst/>
          </a:prstGeom>
        </p:spPr>
      </p:pic>
    </p:spTree>
    <p:extLst>
      <p:ext uri="{BB962C8B-B14F-4D97-AF65-F5344CB8AC3E}">
        <p14:creationId xmlns:p14="http://schemas.microsoft.com/office/powerpoint/2010/main" val="23152628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7299</TotalTime>
  <Words>2197</Words>
  <Application>Microsoft Office PowerPoint</Application>
  <PresentationFormat>Widescreen</PresentationFormat>
  <Paragraphs>138</Paragraphs>
  <Slides>23</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Adapting Agriculture to a Changing Climate: Past and Present  Dr. Eric Edwards Dept. of Ag and Resource Economics </vt:lpstr>
      <vt:lpstr>Climate Change, Past</vt:lpstr>
      <vt:lpstr>Adaptation to Climate: Water Management</vt:lpstr>
      <vt:lpstr>Crop Choices in Franklin County, NC</vt:lpstr>
      <vt:lpstr>Drainage</vt:lpstr>
      <vt:lpstr>Types of Drainage</vt:lpstr>
      <vt:lpstr>Percentage of Crop Acres Drained</vt:lpstr>
      <vt:lpstr>Drainage Issues</vt:lpstr>
      <vt:lpstr>Irrigation</vt:lpstr>
      <vt:lpstr>Percentage of Farms with Irrigation</vt:lpstr>
      <vt:lpstr>Western US: Water Storage and Crop Value</vt:lpstr>
      <vt:lpstr>Western US: Water Storage and Acres Planted</vt:lpstr>
      <vt:lpstr>Access to Water and Drought Response</vt:lpstr>
      <vt:lpstr>Climate Change, Present and Future</vt:lpstr>
      <vt:lpstr>Climate and Agriculture</vt:lpstr>
      <vt:lpstr>Crops: Big-4 / Climate Relationship</vt:lpstr>
      <vt:lpstr>US Temperature Change Projections</vt:lpstr>
      <vt:lpstr>US Temperature Change Projections</vt:lpstr>
      <vt:lpstr>10-year Crop Frequencies</vt:lpstr>
      <vt:lpstr>Big-4 Crop Yield Projections (2080-2099)</vt:lpstr>
      <vt:lpstr>Damage Projections with Current Sales (Big 4)</vt:lpstr>
      <vt:lpstr>Caveats</vt:lpstr>
      <vt:lpstr>Thank you!</vt:lpstr>
    </vt:vector>
  </TitlesOfParts>
  <Company>North Carolina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Resource Economics @NC State</dc:title>
  <dc:creator>Eric C Edwards</dc:creator>
  <cp:lastModifiedBy>Margaret M Huffman</cp:lastModifiedBy>
  <cp:revision>106</cp:revision>
  <dcterms:created xsi:type="dcterms:W3CDTF">2018-11-13T15:56:05Z</dcterms:created>
  <dcterms:modified xsi:type="dcterms:W3CDTF">2020-02-24T14:58:23Z</dcterms:modified>
</cp:coreProperties>
</file>