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306" r:id="rId2"/>
    <p:sldId id="487" r:id="rId3"/>
    <p:sldId id="533" r:id="rId4"/>
    <p:sldId id="536" r:id="rId5"/>
    <p:sldId id="537" r:id="rId6"/>
    <p:sldId id="560" r:id="rId7"/>
    <p:sldId id="573" r:id="rId8"/>
    <p:sldId id="570" r:id="rId9"/>
    <p:sldId id="576" r:id="rId10"/>
    <p:sldId id="541" r:id="rId11"/>
    <p:sldId id="542" r:id="rId12"/>
    <p:sldId id="564" r:id="rId13"/>
    <p:sldId id="548" r:id="rId14"/>
    <p:sldId id="566" r:id="rId15"/>
    <p:sldId id="577" r:id="rId16"/>
    <p:sldId id="567" r:id="rId17"/>
    <p:sldId id="553" r:id="rId18"/>
    <p:sldId id="559" r:id="rId19"/>
    <p:sldId id="578" r:id="rId20"/>
  </p:sldIdLst>
  <p:sldSz cx="9144000" cy="6858000" type="screen4x3"/>
  <p:notesSz cx="6894513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77326" autoAdjust="0"/>
  </p:normalViewPr>
  <p:slideViewPr>
    <p:cSldViewPr>
      <p:cViewPr varScale="1">
        <p:scale>
          <a:sx n="84" d="100"/>
          <a:sy n="84" d="100"/>
        </p:scale>
        <p:origin x="23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NCSU</a:t>
            </a:r>
            <a:r>
              <a:rPr lang="en-US" sz="1200" baseline="0" dirty="0"/>
              <a:t> INDEX OF NORTH CAROLINA LEADING ECONOMIC INDICATORS</a:t>
            </a:r>
            <a:endParaRPr lang="en-US" sz="1200" dirty="0"/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Sheet1!$A$2:$A$150</c:f>
              <c:strCache>
                <c:ptCount val="149"/>
                <c:pt idx="0">
                  <c:v>2007 feb</c:v>
                </c:pt>
                <c:pt idx="1">
                  <c:v>2007 mar</c:v>
                </c:pt>
                <c:pt idx="2">
                  <c:v>2007 apr</c:v>
                </c:pt>
                <c:pt idx="3">
                  <c:v>2007 may</c:v>
                </c:pt>
                <c:pt idx="4">
                  <c:v>2007 jun</c:v>
                </c:pt>
                <c:pt idx="5">
                  <c:v>2007 jul</c:v>
                </c:pt>
                <c:pt idx="6">
                  <c:v>2007 aug</c:v>
                </c:pt>
                <c:pt idx="7">
                  <c:v>2007 sep</c:v>
                </c:pt>
                <c:pt idx="8">
                  <c:v>2007 oct</c:v>
                </c:pt>
                <c:pt idx="9">
                  <c:v>2007 nov</c:v>
                </c:pt>
                <c:pt idx="10">
                  <c:v>2007 dec</c:v>
                </c:pt>
                <c:pt idx="11">
                  <c:v>2008 jan</c:v>
                </c:pt>
                <c:pt idx="12">
                  <c:v>2008 feb</c:v>
                </c:pt>
                <c:pt idx="13">
                  <c:v>2008 mar</c:v>
                </c:pt>
                <c:pt idx="14">
                  <c:v>2008 apr</c:v>
                </c:pt>
                <c:pt idx="15">
                  <c:v>2008 may</c:v>
                </c:pt>
                <c:pt idx="16">
                  <c:v>2008 jun</c:v>
                </c:pt>
                <c:pt idx="17">
                  <c:v>2008 jul</c:v>
                </c:pt>
                <c:pt idx="18">
                  <c:v>2008 aug</c:v>
                </c:pt>
                <c:pt idx="19">
                  <c:v>2008 sep</c:v>
                </c:pt>
                <c:pt idx="20">
                  <c:v>2008 oct</c:v>
                </c:pt>
                <c:pt idx="21">
                  <c:v>2008 nov</c:v>
                </c:pt>
                <c:pt idx="22">
                  <c:v>2008 dec</c:v>
                </c:pt>
                <c:pt idx="23">
                  <c:v>2009 jan</c:v>
                </c:pt>
                <c:pt idx="24">
                  <c:v>2009 feb</c:v>
                </c:pt>
                <c:pt idx="25">
                  <c:v>2009 mar</c:v>
                </c:pt>
                <c:pt idx="26">
                  <c:v>2009 apr</c:v>
                </c:pt>
                <c:pt idx="27">
                  <c:v>2009 may</c:v>
                </c:pt>
                <c:pt idx="28">
                  <c:v>2009 jun</c:v>
                </c:pt>
                <c:pt idx="29">
                  <c:v>2009 jul</c:v>
                </c:pt>
                <c:pt idx="30">
                  <c:v>2009 aug</c:v>
                </c:pt>
                <c:pt idx="31">
                  <c:v>2009 sep</c:v>
                </c:pt>
                <c:pt idx="32">
                  <c:v>2009 oct</c:v>
                </c:pt>
                <c:pt idx="33">
                  <c:v>2009 nov</c:v>
                </c:pt>
                <c:pt idx="34">
                  <c:v>2009 dec</c:v>
                </c:pt>
                <c:pt idx="35">
                  <c:v>2010 jan</c:v>
                </c:pt>
                <c:pt idx="36">
                  <c:v>2010 feb</c:v>
                </c:pt>
                <c:pt idx="37">
                  <c:v>2010 mar</c:v>
                </c:pt>
                <c:pt idx="38">
                  <c:v>2010 apr</c:v>
                </c:pt>
                <c:pt idx="39">
                  <c:v>2010 may</c:v>
                </c:pt>
                <c:pt idx="40">
                  <c:v>2010 jun</c:v>
                </c:pt>
                <c:pt idx="41">
                  <c:v>2010 jul</c:v>
                </c:pt>
                <c:pt idx="42">
                  <c:v>2010 aug</c:v>
                </c:pt>
                <c:pt idx="43">
                  <c:v>2010 sep</c:v>
                </c:pt>
                <c:pt idx="44">
                  <c:v>2010 oct</c:v>
                </c:pt>
                <c:pt idx="45">
                  <c:v>2010 nov</c:v>
                </c:pt>
                <c:pt idx="46">
                  <c:v>2010 dec</c:v>
                </c:pt>
                <c:pt idx="47">
                  <c:v>2011 jan</c:v>
                </c:pt>
                <c:pt idx="48">
                  <c:v>2011 feb</c:v>
                </c:pt>
                <c:pt idx="49">
                  <c:v>2011 mar</c:v>
                </c:pt>
                <c:pt idx="50">
                  <c:v>2011 apr</c:v>
                </c:pt>
                <c:pt idx="51">
                  <c:v>2011 may</c:v>
                </c:pt>
                <c:pt idx="52">
                  <c:v>2011 jun</c:v>
                </c:pt>
                <c:pt idx="53">
                  <c:v>2011 jul</c:v>
                </c:pt>
                <c:pt idx="54">
                  <c:v>2011 aug</c:v>
                </c:pt>
                <c:pt idx="55">
                  <c:v>2011 sep</c:v>
                </c:pt>
                <c:pt idx="56">
                  <c:v>2011 oct</c:v>
                </c:pt>
                <c:pt idx="57">
                  <c:v>2011 nov</c:v>
                </c:pt>
                <c:pt idx="58">
                  <c:v>2011 dec</c:v>
                </c:pt>
                <c:pt idx="59">
                  <c:v>2012 jan</c:v>
                </c:pt>
                <c:pt idx="60">
                  <c:v>2012 feb</c:v>
                </c:pt>
                <c:pt idx="61">
                  <c:v>2012 mar</c:v>
                </c:pt>
                <c:pt idx="62">
                  <c:v>2012 apr</c:v>
                </c:pt>
                <c:pt idx="63">
                  <c:v>2012 may</c:v>
                </c:pt>
                <c:pt idx="64">
                  <c:v>2012 jun</c:v>
                </c:pt>
                <c:pt idx="65">
                  <c:v>2012 jul</c:v>
                </c:pt>
                <c:pt idx="66">
                  <c:v>2012 aug</c:v>
                </c:pt>
                <c:pt idx="67">
                  <c:v>2012 sep</c:v>
                </c:pt>
                <c:pt idx="68">
                  <c:v>2012 oct</c:v>
                </c:pt>
                <c:pt idx="69">
                  <c:v>2012 nov</c:v>
                </c:pt>
                <c:pt idx="70">
                  <c:v>2012 dec</c:v>
                </c:pt>
                <c:pt idx="71">
                  <c:v>2013 jan</c:v>
                </c:pt>
                <c:pt idx="72">
                  <c:v>2013 feb</c:v>
                </c:pt>
                <c:pt idx="73">
                  <c:v>2013 mar</c:v>
                </c:pt>
                <c:pt idx="74">
                  <c:v>2013 apr</c:v>
                </c:pt>
                <c:pt idx="75">
                  <c:v>2013 may</c:v>
                </c:pt>
                <c:pt idx="76">
                  <c:v>2013 jun</c:v>
                </c:pt>
                <c:pt idx="77">
                  <c:v>2013 jul</c:v>
                </c:pt>
                <c:pt idx="78">
                  <c:v>2013 aug</c:v>
                </c:pt>
                <c:pt idx="79">
                  <c:v>2013 sep</c:v>
                </c:pt>
                <c:pt idx="80">
                  <c:v>2013 oct</c:v>
                </c:pt>
                <c:pt idx="81">
                  <c:v>2013 nov</c:v>
                </c:pt>
                <c:pt idx="82">
                  <c:v>2013 dec</c:v>
                </c:pt>
                <c:pt idx="83">
                  <c:v>2014 jan</c:v>
                </c:pt>
                <c:pt idx="84">
                  <c:v>2014 feb</c:v>
                </c:pt>
                <c:pt idx="85">
                  <c:v>2014 mar</c:v>
                </c:pt>
                <c:pt idx="86">
                  <c:v>2014 apr</c:v>
                </c:pt>
                <c:pt idx="87">
                  <c:v>2014 may</c:v>
                </c:pt>
                <c:pt idx="88">
                  <c:v>2014 jun</c:v>
                </c:pt>
                <c:pt idx="89">
                  <c:v>2014 jul</c:v>
                </c:pt>
                <c:pt idx="90">
                  <c:v>2014 aug</c:v>
                </c:pt>
                <c:pt idx="91">
                  <c:v>2014 sep</c:v>
                </c:pt>
                <c:pt idx="92">
                  <c:v>2014 oct</c:v>
                </c:pt>
                <c:pt idx="93">
                  <c:v>2014 nov</c:v>
                </c:pt>
                <c:pt idx="94">
                  <c:v>2014 dec</c:v>
                </c:pt>
                <c:pt idx="95">
                  <c:v>2015 jan</c:v>
                </c:pt>
                <c:pt idx="96">
                  <c:v>2015 feb</c:v>
                </c:pt>
                <c:pt idx="97">
                  <c:v>2015 mar</c:v>
                </c:pt>
                <c:pt idx="98">
                  <c:v>2015 apr</c:v>
                </c:pt>
                <c:pt idx="99">
                  <c:v>2015 may</c:v>
                </c:pt>
                <c:pt idx="100">
                  <c:v>2015 jun</c:v>
                </c:pt>
                <c:pt idx="101">
                  <c:v>2015 jul</c:v>
                </c:pt>
                <c:pt idx="102">
                  <c:v>2015 aug</c:v>
                </c:pt>
                <c:pt idx="103">
                  <c:v>2015 sep</c:v>
                </c:pt>
                <c:pt idx="104">
                  <c:v>2015 oct</c:v>
                </c:pt>
                <c:pt idx="105">
                  <c:v>2015 nov</c:v>
                </c:pt>
                <c:pt idx="106">
                  <c:v>2015 dec</c:v>
                </c:pt>
                <c:pt idx="107">
                  <c:v>2016 jan</c:v>
                </c:pt>
                <c:pt idx="108">
                  <c:v>2016 feb</c:v>
                </c:pt>
                <c:pt idx="109">
                  <c:v>2016 mar</c:v>
                </c:pt>
                <c:pt idx="110">
                  <c:v>2016 apr</c:v>
                </c:pt>
                <c:pt idx="111">
                  <c:v>2016 may</c:v>
                </c:pt>
                <c:pt idx="112">
                  <c:v>2016 june </c:v>
                </c:pt>
                <c:pt idx="113">
                  <c:v>2016 jul</c:v>
                </c:pt>
                <c:pt idx="114">
                  <c:v>2016 aug</c:v>
                </c:pt>
                <c:pt idx="115">
                  <c:v>2016 sep</c:v>
                </c:pt>
                <c:pt idx="116">
                  <c:v>2016 oct</c:v>
                </c:pt>
                <c:pt idx="117">
                  <c:v>2016 nov</c:v>
                </c:pt>
                <c:pt idx="118">
                  <c:v>2016 dec</c:v>
                </c:pt>
                <c:pt idx="119">
                  <c:v>2017 jan </c:v>
                </c:pt>
                <c:pt idx="120">
                  <c:v>2017 feb</c:v>
                </c:pt>
                <c:pt idx="121">
                  <c:v>2017 mar</c:v>
                </c:pt>
                <c:pt idx="122">
                  <c:v>2017 apr</c:v>
                </c:pt>
                <c:pt idx="123">
                  <c:v>2017 may</c:v>
                </c:pt>
                <c:pt idx="124">
                  <c:v>2017 june</c:v>
                </c:pt>
                <c:pt idx="125">
                  <c:v>2017 jul</c:v>
                </c:pt>
                <c:pt idx="126">
                  <c:v>2017 aug</c:v>
                </c:pt>
                <c:pt idx="127">
                  <c:v>2017 sep</c:v>
                </c:pt>
                <c:pt idx="128">
                  <c:v>2017 oct</c:v>
                </c:pt>
                <c:pt idx="129">
                  <c:v>2017 nov</c:v>
                </c:pt>
                <c:pt idx="130">
                  <c:v>2017 dec</c:v>
                </c:pt>
                <c:pt idx="131">
                  <c:v>2018 jan</c:v>
                </c:pt>
                <c:pt idx="132">
                  <c:v>2018 feb</c:v>
                </c:pt>
                <c:pt idx="133">
                  <c:v>2018 mar</c:v>
                </c:pt>
                <c:pt idx="134">
                  <c:v>2018 apr</c:v>
                </c:pt>
                <c:pt idx="135">
                  <c:v>2018 may</c:v>
                </c:pt>
                <c:pt idx="136">
                  <c:v>2018 june</c:v>
                </c:pt>
                <c:pt idx="137">
                  <c:v>2018 jul</c:v>
                </c:pt>
                <c:pt idx="138">
                  <c:v>2018 aug</c:v>
                </c:pt>
                <c:pt idx="139">
                  <c:v>2018 sep </c:v>
                </c:pt>
                <c:pt idx="140">
                  <c:v>2018 oct</c:v>
                </c:pt>
                <c:pt idx="141">
                  <c:v>2018 nov</c:v>
                </c:pt>
                <c:pt idx="142">
                  <c:v>2018 dec</c:v>
                </c:pt>
                <c:pt idx="143">
                  <c:v>2019 jan</c:v>
                </c:pt>
                <c:pt idx="144">
                  <c:v>2019 feb</c:v>
                </c:pt>
                <c:pt idx="145">
                  <c:v>2019 mar</c:v>
                </c:pt>
                <c:pt idx="146">
                  <c:v>2019 apr</c:v>
                </c:pt>
                <c:pt idx="147">
                  <c:v>2019 may</c:v>
                </c:pt>
                <c:pt idx="148">
                  <c:v>2019 jun</c:v>
                </c:pt>
              </c:strCache>
            </c:strRef>
          </c:cat>
          <c:val>
            <c:numRef>
              <c:f>Sheet1!$B$2:$B$150</c:f>
              <c:numCache>
                <c:formatCode>General</c:formatCode>
                <c:ptCount val="149"/>
                <c:pt idx="0">
                  <c:v>94.95</c:v>
                </c:pt>
                <c:pt idx="1">
                  <c:v>95.68</c:v>
                </c:pt>
                <c:pt idx="2">
                  <c:v>94.8</c:v>
                </c:pt>
                <c:pt idx="3">
                  <c:v>95.11</c:v>
                </c:pt>
                <c:pt idx="4">
                  <c:v>95.24</c:v>
                </c:pt>
                <c:pt idx="5">
                  <c:v>94.64</c:v>
                </c:pt>
                <c:pt idx="6">
                  <c:v>93.05</c:v>
                </c:pt>
                <c:pt idx="7">
                  <c:v>93.4</c:v>
                </c:pt>
                <c:pt idx="8">
                  <c:v>92.41</c:v>
                </c:pt>
                <c:pt idx="9">
                  <c:v>92.67</c:v>
                </c:pt>
                <c:pt idx="10">
                  <c:v>91.28</c:v>
                </c:pt>
                <c:pt idx="11">
                  <c:v>90.83</c:v>
                </c:pt>
                <c:pt idx="12">
                  <c:v>89.63</c:v>
                </c:pt>
                <c:pt idx="13">
                  <c:v>89.23</c:v>
                </c:pt>
                <c:pt idx="14">
                  <c:v>88.8</c:v>
                </c:pt>
                <c:pt idx="15">
                  <c:v>87.76</c:v>
                </c:pt>
                <c:pt idx="16">
                  <c:v>88.86</c:v>
                </c:pt>
                <c:pt idx="17">
                  <c:v>87.05</c:v>
                </c:pt>
                <c:pt idx="18">
                  <c:v>86.26</c:v>
                </c:pt>
                <c:pt idx="19">
                  <c:v>83.99</c:v>
                </c:pt>
                <c:pt idx="20">
                  <c:v>83.48</c:v>
                </c:pt>
                <c:pt idx="21">
                  <c:v>81.05</c:v>
                </c:pt>
                <c:pt idx="22">
                  <c:v>79.64</c:v>
                </c:pt>
                <c:pt idx="23">
                  <c:v>79.760000000000005</c:v>
                </c:pt>
                <c:pt idx="24">
                  <c:v>78.88</c:v>
                </c:pt>
                <c:pt idx="25">
                  <c:v>78.17</c:v>
                </c:pt>
                <c:pt idx="26">
                  <c:v>79.040000000000006</c:v>
                </c:pt>
                <c:pt idx="27">
                  <c:v>81.209999999999994</c:v>
                </c:pt>
                <c:pt idx="28">
                  <c:v>82.25</c:v>
                </c:pt>
                <c:pt idx="29">
                  <c:v>82.63</c:v>
                </c:pt>
                <c:pt idx="30">
                  <c:v>84.87</c:v>
                </c:pt>
                <c:pt idx="31">
                  <c:v>85.99</c:v>
                </c:pt>
                <c:pt idx="32">
                  <c:v>85.84</c:v>
                </c:pt>
                <c:pt idx="33">
                  <c:v>86.27</c:v>
                </c:pt>
                <c:pt idx="34">
                  <c:v>86.62</c:v>
                </c:pt>
                <c:pt idx="35">
                  <c:v>88.11</c:v>
                </c:pt>
                <c:pt idx="36">
                  <c:v>88.11</c:v>
                </c:pt>
                <c:pt idx="37">
                  <c:v>87.9</c:v>
                </c:pt>
                <c:pt idx="38">
                  <c:v>89.4</c:v>
                </c:pt>
                <c:pt idx="39">
                  <c:v>88.52</c:v>
                </c:pt>
                <c:pt idx="40">
                  <c:v>86.96</c:v>
                </c:pt>
                <c:pt idx="41">
                  <c:v>86.53</c:v>
                </c:pt>
                <c:pt idx="42">
                  <c:v>86.54</c:v>
                </c:pt>
                <c:pt idx="43">
                  <c:v>85.88</c:v>
                </c:pt>
                <c:pt idx="44">
                  <c:v>87.32</c:v>
                </c:pt>
                <c:pt idx="45">
                  <c:v>87.29</c:v>
                </c:pt>
                <c:pt idx="46">
                  <c:v>87.07</c:v>
                </c:pt>
                <c:pt idx="47">
                  <c:v>88.55</c:v>
                </c:pt>
                <c:pt idx="48">
                  <c:v>89.89</c:v>
                </c:pt>
                <c:pt idx="49">
                  <c:v>88.73</c:v>
                </c:pt>
                <c:pt idx="50">
                  <c:v>88.25</c:v>
                </c:pt>
                <c:pt idx="51">
                  <c:v>88.47</c:v>
                </c:pt>
                <c:pt idx="52">
                  <c:v>88.57</c:v>
                </c:pt>
                <c:pt idx="53">
                  <c:v>87.85</c:v>
                </c:pt>
                <c:pt idx="54">
                  <c:v>86.83</c:v>
                </c:pt>
                <c:pt idx="55">
                  <c:v>85.62</c:v>
                </c:pt>
                <c:pt idx="56">
                  <c:v>86.85</c:v>
                </c:pt>
                <c:pt idx="57">
                  <c:v>88.46</c:v>
                </c:pt>
                <c:pt idx="58">
                  <c:v>86.63</c:v>
                </c:pt>
                <c:pt idx="59">
                  <c:v>89.9</c:v>
                </c:pt>
                <c:pt idx="60">
                  <c:v>89.3</c:v>
                </c:pt>
                <c:pt idx="61">
                  <c:v>88.8</c:v>
                </c:pt>
                <c:pt idx="62">
                  <c:v>88.5</c:v>
                </c:pt>
                <c:pt idx="63">
                  <c:v>88.8</c:v>
                </c:pt>
                <c:pt idx="64">
                  <c:v>87.8</c:v>
                </c:pt>
                <c:pt idx="65">
                  <c:v>87.74</c:v>
                </c:pt>
                <c:pt idx="66">
                  <c:v>87.49</c:v>
                </c:pt>
                <c:pt idx="67">
                  <c:v>87.69</c:v>
                </c:pt>
                <c:pt idx="68">
                  <c:v>89.73</c:v>
                </c:pt>
                <c:pt idx="69">
                  <c:v>89.97</c:v>
                </c:pt>
                <c:pt idx="70">
                  <c:v>89.59</c:v>
                </c:pt>
                <c:pt idx="71">
                  <c:v>89.5</c:v>
                </c:pt>
                <c:pt idx="72">
                  <c:v>89.3</c:v>
                </c:pt>
                <c:pt idx="73">
                  <c:v>89</c:v>
                </c:pt>
                <c:pt idx="74">
                  <c:v>90.16</c:v>
                </c:pt>
                <c:pt idx="75">
                  <c:v>90.26</c:v>
                </c:pt>
                <c:pt idx="76">
                  <c:v>90.16</c:v>
                </c:pt>
                <c:pt idx="77">
                  <c:v>90.64</c:v>
                </c:pt>
                <c:pt idx="78">
                  <c:v>94.2</c:v>
                </c:pt>
                <c:pt idx="79">
                  <c:v>96.41</c:v>
                </c:pt>
                <c:pt idx="80">
                  <c:v>96.52</c:v>
                </c:pt>
                <c:pt idx="81">
                  <c:v>97.19</c:v>
                </c:pt>
                <c:pt idx="82">
                  <c:v>97.95</c:v>
                </c:pt>
                <c:pt idx="83">
                  <c:v>96.72</c:v>
                </c:pt>
                <c:pt idx="84">
                  <c:v>95.2</c:v>
                </c:pt>
                <c:pt idx="85">
                  <c:v>99.9</c:v>
                </c:pt>
                <c:pt idx="86">
                  <c:v>100.2</c:v>
                </c:pt>
                <c:pt idx="87">
                  <c:v>94.34</c:v>
                </c:pt>
                <c:pt idx="88">
                  <c:v>94.25</c:v>
                </c:pt>
                <c:pt idx="89">
                  <c:v>95.86</c:v>
                </c:pt>
                <c:pt idx="90">
                  <c:v>95.83</c:v>
                </c:pt>
                <c:pt idx="91">
                  <c:v>94.48</c:v>
                </c:pt>
                <c:pt idx="92">
                  <c:v>94.45</c:v>
                </c:pt>
                <c:pt idx="93">
                  <c:v>94.68</c:v>
                </c:pt>
                <c:pt idx="94">
                  <c:v>93.82</c:v>
                </c:pt>
                <c:pt idx="95">
                  <c:v>92.26</c:v>
                </c:pt>
                <c:pt idx="96">
                  <c:v>92.32</c:v>
                </c:pt>
                <c:pt idx="97">
                  <c:v>91.49</c:v>
                </c:pt>
                <c:pt idx="98">
                  <c:v>92.25</c:v>
                </c:pt>
                <c:pt idx="99">
                  <c:v>92.22</c:v>
                </c:pt>
                <c:pt idx="100">
                  <c:v>91.49</c:v>
                </c:pt>
                <c:pt idx="101">
                  <c:v>91.78</c:v>
                </c:pt>
                <c:pt idx="102">
                  <c:v>91.45</c:v>
                </c:pt>
                <c:pt idx="103">
                  <c:v>90.73</c:v>
                </c:pt>
                <c:pt idx="104">
                  <c:v>91.87</c:v>
                </c:pt>
                <c:pt idx="105">
                  <c:v>90.92</c:v>
                </c:pt>
                <c:pt idx="106">
                  <c:v>95.77</c:v>
                </c:pt>
                <c:pt idx="107">
                  <c:v>93.73</c:v>
                </c:pt>
                <c:pt idx="108">
                  <c:v>94.69</c:v>
                </c:pt>
                <c:pt idx="109">
                  <c:v>94.33</c:v>
                </c:pt>
                <c:pt idx="110">
                  <c:v>97.57</c:v>
                </c:pt>
                <c:pt idx="111">
                  <c:v>94.57</c:v>
                </c:pt>
                <c:pt idx="112">
                  <c:v>94.61</c:v>
                </c:pt>
                <c:pt idx="113">
                  <c:v>95.83</c:v>
                </c:pt>
                <c:pt idx="114">
                  <c:v>94.42</c:v>
                </c:pt>
                <c:pt idx="115">
                  <c:v>94.28</c:v>
                </c:pt>
                <c:pt idx="116">
                  <c:v>94.01</c:v>
                </c:pt>
                <c:pt idx="117">
                  <c:v>96.63</c:v>
                </c:pt>
                <c:pt idx="118">
                  <c:v>96.71</c:v>
                </c:pt>
                <c:pt idx="119">
                  <c:v>97.11</c:v>
                </c:pt>
                <c:pt idx="120">
                  <c:v>98.8</c:v>
                </c:pt>
                <c:pt idx="121">
                  <c:v>98.4</c:v>
                </c:pt>
                <c:pt idx="122">
                  <c:v>96.23</c:v>
                </c:pt>
                <c:pt idx="123">
                  <c:v>97.83</c:v>
                </c:pt>
                <c:pt idx="124">
                  <c:v>97.85</c:v>
                </c:pt>
                <c:pt idx="125">
                  <c:v>98.87</c:v>
                </c:pt>
                <c:pt idx="126">
                  <c:v>98.12</c:v>
                </c:pt>
                <c:pt idx="127">
                  <c:v>97.67</c:v>
                </c:pt>
                <c:pt idx="128">
                  <c:v>100.04</c:v>
                </c:pt>
                <c:pt idx="129">
                  <c:v>99.83</c:v>
                </c:pt>
                <c:pt idx="130">
                  <c:v>99.36</c:v>
                </c:pt>
                <c:pt idx="131">
                  <c:v>99.97</c:v>
                </c:pt>
                <c:pt idx="132">
                  <c:v>100.86</c:v>
                </c:pt>
                <c:pt idx="133">
                  <c:v>99.16</c:v>
                </c:pt>
                <c:pt idx="134">
                  <c:v>99.24</c:v>
                </c:pt>
                <c:pt idx="135">
                  <c:v>99.09</c:v>
                </c:pt>
                <c:pt idx="136">
                  <c:v>100.03</c:v>
                </c:pt>
                <c:pt idx="137">
                  <c:v>100.14</c:v>
                </c:pt>
                <c:pt idx="138">
                  <c:v>100.15</c:v>
                </c:pt>
                <c:pt idx="139">
                  <c:v>88.77</c:v>
                </c:pt>
                <c:pt idx="140">
                  <c:v>92.99</c:v>
                </c:pt>
                <c:pt idx="141">
                  <c:v>93.48</c:v>
                </c:pt>
                <c:pt idx="142">
                  <c:v>91.83</c:v>
                </c:pt>
                <c:pt idx="143">
                  <c:v>92.69</c:v>
                </c:pt>
                <c:pt idx="144">
                  <c:v>92.97</c:v>
                </c:pt>
                <c:pt idx="145">
                  <c:v>92.29</c:v>
                </c:pt>
                <c:pt idx="146">
                  <c:v>93.29</c:v>
                </c:pt>
                <c:pt idx="147">
                  <c:v>93.17</c:v>
                </c:pt>
                <c:pt idx="148">
                  <c:v>92.22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0C-4203-B318-B035D84F8B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819248"/>
        <c:axId val="407820424"/>
      </c:lineChart>
      <c:catAx>
        <c:axId val="407819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 dirty="0"/>
                  <a:t>Source:</a:t>
                </a:r>
                <a:r>
                  <a:rPr lang="en-US" sz="1000" baseline="0" dirty="0"/>
                  <a:t>  calculations by Dr. Michael Walden</a:t>
                </a:r>
                <a:endParaRPr lang="en-US" sz="1000" dirty="0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900"/>
            </a:pPr>
            <a:endParaRPr lang="en-US"/>
          </a:p>
        </c:txPr>
        <c:crossAx val="407820424"/>
        <c:crosses val="autoZero"/>
        <c:auto val="1"/>
        <c:lblAlgn val="r"/>
        <c:lblOffset val="100"/>
        <c:tickLblSkip val="3"/>
        <c:noMultiLvlLbl val="0"/>
      </c:catAx>
      <c:valAx>
        <c:axId val="407820424"/>
        <c:scaling>
          <c:orientation val="minMax"/>
          <c:min val="7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407819248"/>
        <c:crosses val="autoZero"/>
        <c:crossBetween val="between"/>
      </c:valAx>
    </c:plotArea>
    <c:plotVisOnly val="1"/>
    <c:dispBlanksAs val="gap"/>
    <c:showDLblsOverMax val="0"/>
  </c:chart>
  <c:spPr>
    <a:ln w="38100"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22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5295" y="0"/>
            <a:ext cx="2987622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8975"/>
            <a:ext cx="4589463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9452" y="4360744"/>
            <a:ext cx="5515610" cy="4131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19894"/>
            <a:ext cx="2987622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5295" y="8719894"/>
            <a:ext cx="2987622" cy="45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9079143-CEAF-48A9-86C8-BFED629B0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10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OPENING JOKE:  PARAPHRASING</a:t>
            </a:r>
            <a:r>
              <a:rPr lang="en-US" baseline="0" dirty="0" smtClean="0"/>
              <a:t> GEORGE BURNS:  A GOOD SPEECH HAS A GOOD BEGINNING, A GOOD ENDING, AND LITTLE IN-BETWEEN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079143-CEAF-48A9-86C8-BFED629B04D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75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434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 Carolina State University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Michael L. Walden</a:t>
            </a:r>
          </a:p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1C98B-FE48-462B-A6F5-0D58ABE1E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7DEB6-D627-4BB5-9027-89C88E05B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D8511-7D8C-4EBA-BB32-AFC10165B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31A9-E4AF-4296-8F6A-69DE7389F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F906F-7FCC-44DD-A2C7-565F7B9D2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AB708-D472-4E05-A1D6-CD7F0FD5D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5EEAF-C209-4502-89EA-F9B30F4B6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EC64F-FAB8-4421-BA7C-EF3D77378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5E4009-6B8D-43CD-A5B8-2F6197CEE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2340B-39FE-4742-9447-99F154F49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2B82B-907C-4491-AE7B-95E50BD91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D7A67-986A-43E6-B2AA-AE7AA5249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638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7C3CBD-F735-46FA-B6DC-222FDBD67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fred.stlouisfed.org/graph/?g=ntw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fred.stlouisfed.org/graph/?g=nx5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fred.stlouisfed.org/graph/?g=lIZ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fred.stlouisfed.org/graph/?g=oFh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fred.stlouisfed.org/graph/?g=oFg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1625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</a:t>
            </a:r>
            <a:b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2019 HALFTIME ECONOMIC REPORT:      </a:t>
            </a:r>
            <a:b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NATION, NORTH CAROLINA, CHATHAM CO.  </a:t>
            </a: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Content Placeholder 6" descr="God’s “Winning” Team | internetmonk.com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24000"/>
            <a:ext cx="3505200" cy="4724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38800" y="1827213"/>
            <a:ext cx="3044824" cy="41148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2000" b="1" dirty="0" smtClean="0"/>
              <a:t>Dr. Mike Walden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Reynolds  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Distinguished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Professor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North Carolina</a:t>
            </a:r>
          </a:p>
          <a:p>
            <a:pPr marL="0" indent="0">
              <a:buNone/>
            </a:pPr>
            <a:r>
              <a:rPr lang="en-US" sz="2000" b="1" dirty="0" smtClean="0"/>
              <a:t> State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University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231A9-E4AF-4296-8F6A-69DE7389F9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2" y="301625"/>
            <a:ext cx="7769224" cy="1143000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TRADE WARS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1524000"/>
            <a:ext cx="3429000" cy="4953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4648200" cy="4495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400" dirty="0" smtClean="0"/>
              <a:t>* NEW NAFTA: USMCA,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BUT PENDING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* EU TALKS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* S. KOREA TREATY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* JAPAN TALKS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REMAINING BIG  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CHALLENGE – CHINA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MAY HAVE ALREADY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REDUCED GDP GROWTH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BY 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0.6% POINTS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231A9-E4AF-4296-8F6A-69DE7389F9C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14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1625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POSSIBILITY OF FOREIGN RECESSIONS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Content Placeholder 6" descr="World Map Free Stock Photo - Public Domain Pictures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1524000"/>
            <a:ext cx="3505200" cy="441801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1600200"/>
            <a:ext cx="4572000" cy="4341813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ECONOMIC GROWTH IS SLOWING IN EUROPE TO 0% - </a:t>
            </a:r>
          </a:p>
          <a:p>
            <a:pPr marL="0" indent="0">
              <a:buNone/>
            </a:pPr>
            <a:r>
              <a:rPr lang="en-US" sz="2000" dirty="0" smtClean="0"/>
              <a:t>BREXIT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JAPAN’S GROWTH RATE IS  UNDER 1%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CHINA’S GROWTH RATE IS 6%, BUT LOWEST IN 25 YEARS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HOWEVER, TRADE IS A MINOR PART OF THE US ECONOMY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231A9-E4AF-4296-8F6A-69DE7389F9C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7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r>
              <a:rPr lang="en-US" sz="2800" dirty="0" smtClean="0"/>
              <a:t>    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FEDERAL RESERVE BLINKED AND</a:t>
            </a:r>
            <a:b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REVERSED THE “PUNCH BOWL POLICY”</a:t>
            </a:r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Content Placeholder 5" descr="phot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1524000"/>
            <a:ext cx="3505200" cy="4572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524000"/>
            <a:ext cx="4191000" cy="47244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AFTER RAISING RATES   FOR 4 YEARS,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REVERSED COURSE AND IS LOWERING RATES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231A9-E4AF-4296-8F6A-69DE7389F9C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3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NORTH CAROLINA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24000"/>
            <a:ext cx="7696200" cy="4724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F906F-7FCC-44DD-A2C7-565F7B9D2A8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6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GROWTH ALSO CONTINUES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2" y="1827213"/>
            <a:ext cx="7773987" cy="4114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MOST RECENT DATA – ADDING JOBS AT FASTER RATE THAN NATION</a:t>
            </a:r>
          </a:p>
          <a:p>
            <a:endParaRPr lang="en-US" dirty="0"/>
          </a:p>
          <a:p>
            <a:r>
              <a:rPr lang="en-US" dirty="0" smtClean="0"/>
              <a:t>SLOWDOWN IN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MANUFACTURING</a:t>
            </a:r>
            <a:r>
              <a:rPr lang="en-US" dirty="0" smtClean="0"/>
              <a:t> AND TRADE ISSUES FOR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FARMERS</a:t>
            </a:r>
            <a:r>
              <a:rPr lang="en-US" dirty="0" smtClean="0"/>
              <a:t> HAVE HURT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F906F-7FCC-44DD-A2C7-565F7B9D2A8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88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SOME OTHER GOOD NEWS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7212"/>
            <a:ext cx="8382000" cy="4878387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NON-METRO COUNTIES ARE SHARING 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JOB GROWTH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TECH SECTOR BOOMING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MIDDLE-PAYING JOBS GROWING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FEWER COUNTIES DEPOPULATING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F906F-7FCC-44DD-A2C7-565F7B9D2A8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1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1624"/>
            <a:ext cx="7924800" cy="1219201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AFTER THE HIT FROM FLORENCE, NC’s </a:t>
            </a:r>
            <a:b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GROWTH RATE APPEARS TO BE STEADY</a:t>
            </a:r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F906F-7FCC-44DD-A2C7-565F7B9D2A8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445754"/>
              </p:ext>
            </p:extLst>
          </p:nvPr>
        </p:nvGraphicFramePr>
        <p:xfrm>
          <a:off x="990600" y="1827212"/>
          <a:ext cx="7848600" cy="464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875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1625"/>
            <a:ext cx="754062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CHATHAM COUNTY ECONOMY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F906F-7FCC-44DD-A2C7-565F7B9D2A8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7213"/>
            <a:ext cx="7616825" cy="41148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FOR YEAR 1Q, 2018 TO 1Q, 2019: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JOB BASE IN COUNTY GREW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2.1%,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ABOUT SAME AS 2.2% IN 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711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1625"/>
            <a:ext cx="8077200" cy="11430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WHAT I SEE COMING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48768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1.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 RECESSION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2. “SMALL” CHINA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TRADE DEAL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3. FED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LOWERS RATES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4.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UK </a:t>
            </a:r>
            <a:r>
              <a:rPr lang="en-US" dirty="0" smtClean="0"/>
              <a:t>TRADE DEAL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5. TRUMP ADM WILL PUSH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* PAYROLL TAX CUT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* INFRASTRUCTURE PLAN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F906F-7FCC-44DD-A2C7-565F7B9D2A8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55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F906F-7FCC-44DD-A2C7-565F7B9D2A8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3074" name="Picture 2" descr="NC FIRST Commissio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1625"/>
            <a:ext cx="8077199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74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3050"/>
            <a:ext cx="8382000" cy="1162050"/>
          </a:xfrm>
        </p:spPr>
        <p:txBody>
          <a:bodyPr>
            <a:normAutofit fontScale="90000"/>
          </a:bodyPr>
          <a:lstStyle/>
          <a:p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b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</a:t>
            </a:r>
            <a:b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</a:t>
            </a:r>
            <a:b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sz="22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MAJOR NATIONAL ECONOMIC QUESTIONS</a:t>
            </a:r>
            <a:b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1371600"/>
            <a:ext cx="5105400" cy="50292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4400" dirty="0" smtClean="0"/>
              <a:t>IS ECONOMY IN GOOD SHAPE?</a:t>
            </a:r>
          </a:p>
          <a:p>
            <a:endParaRPr lang="en-US" sz="4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sz="4400" dirty="0" smtClean="0"/>
              <a:t>RESOLUTION TO TRADE DISPUTES?</a:t>
            </a:r>
          </a:p>
          <a:p>
            <a:endParaRPr lang="en-US" sz="4400" dirty="0"/>
          </a:p>
          <a:p>
            <a:r>
              <a:rPr lang="en-US" sz="4400" dirty="0" smtClean="0"/>
              <a:t>FEDERAL RESERVE PLANS?</a:t>
            </a:r>
          </a:p>
          <a:p>
            <a:endParaRPr lang="en-US" sz="4400" dirty="0"/>
          </a:p>
          <a:p>
            <a:r>
              <a:rPr lang="en-US" sz="4400" dirty="0" smtClean="0"/>
              <a:t>SLOWER GROWTH OR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NEGATIVE GROWTH?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2B82B-907C-4491-AE7B-95E50BD916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Content Placeholder 5" descr="A List Of Questionable Publishers | The Crypto Crew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133600"/>
            <a:ext cx="2362200" cy="379227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399"/>
            <a:ext cx="7616825" cy="911225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ECONOMIC GROWTH CONTINUES</a:t>
            </a:r>
            <a:b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  </a:t>
            </a:r>
            <a:r>
              <a:rPr lang="en-US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(annualized rates)</a:t>
            </a:r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https://d3fy651gv2fhd3.cloudfront.net/charts/embed.png?s=cpi+yoy&amp;v=201907111439a1&amp;d1=20090101&amp;d2=20191231&amp;type=type=column&amp;h=300&amp;w=6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8001000" cy="487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F906F-7FCC-44DD-A2C7-565F7B9D2A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75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1625"/>
            <a:ext cx="80772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HOUSEHOLDS ARE ABLE TO CARRY THEIR DEBT</a:t>
            </a:r>
            <a:b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FRED Graph Chart" descr="FRED Graph">
            <a:hlinkClick r:id="rId2" tooltip="View this chart in your browser. 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0600" y="1444624"/>
            <a:ext cx="7924800" cy="49561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F906F-7FCC-44DD-A2C7-565F7B9D2A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76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HOUSEHOLD DEBT DELINQUENCY RATES ARE</a:t>
            </a:r>
            <a:b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IN GOOD SHAPE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FRED Graph Chart" descr="FRED Graph">
            <a:hlinkClick r:id="rId2" tooltip="View this chart in your browser. 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0600" y="1524000"/>
            <a:ext cx="7924799" cy="47244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F906F-7FCC-44DD-A2C7-565F7B9D2A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84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1625"/>
            <a:ext cx="7693025" cy="1143000"/>
          </a:xfrm>
        </p:spPr>
        <p:txBody>
          <a:bodyPr/>
          <a:lstStyle/>
          <a:p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RATIO OF PRIVATE DEBT TO GDP HAS</a:t>
            </a:r>
            <a:b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ACTUALLY FALLEN – A GOOD SIGN</a:t>
            </a:r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FRED Graph Chart" descr="FRED Graph">
            <a:hlinkClick r:id="rId2" tooltip="View this chart in your browser. 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43000" y="1524000"/>
            <a:ext cx="7620000" cy="4800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F906F-7FCC-44DD-A2C7-565F7B9D2A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04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</a:t>
            </a: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BUT, RELATIVE SIZE OF CONSUMER  </a:t>
            </a:r>
            <a:b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SPENDING HAS MODERATED</a:t>
            </a:r>
            <a:endParaRPr lang="en-US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F906F-7FCC-44DD-A2C7-565F7B9D2A8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FRED Graph Chart" descr="FRED Graph">
            <a:hlinkClick r:id="rId2" tooltip="View this chart in your browser. 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400" y="1524000"/>
            <a:ext cx="81534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878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1625"/>
            <a:ext cx="7924800" cy="1143000"/>
          </a:xfrm>
        </p:spPr>
        <p:txBody>
          <a:bodyPr/>
          <a:lstStyle/>
          <a:p>
            <a:r>
              <a:rPr lang="en-US" sz="3200" dirty="0" smtClean="0"/>
              <a:t>    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AND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BUSINESS INVESTMENT HAS </a:t>
            </a:r>
            <a:b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RECENTLY FALLEN</a:t>
            </a:r>
            <a:endParaRPr lang="en-US" sz="3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F906F-7FCC-44DD-A2C7-565F7B9D2A8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" name="FRED Graph Chart" descr="FRED Graph">
            <a:hlinkClick r:id="rId2" tooltip="View this chart in your browser. 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400" y="1444624"/>
            <a:ext cx="7848600" cy="510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487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1625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IF A RECESSION DOES OCCUR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Content Placeholder 5" descr="Listen to the slowing US economy, hear echoes of Japan ...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00200"/>
            <a:ext cx="3200400" cy="4648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2400" y="1600200"/>
            <a:ext cx="5029200" cy="48006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ORIGIN WILL BE ON BUSINESS SIDE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LOWER EARNINGS AND MARGINS – LEADING TO CUTBACKS AND DECLINING VALUES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231A9-E4AF-4296-8F6A-69DE7389F9C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96638"/>
      </p:ext>
    </p:extLst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8">
      <a:dk1>
        <a:srgbClr val="434343"/>
      </a:dk1>
      <a:lt1>
        <a:srgbClr val="FFFFFF"/>
      </a:lt1>
      <a:dk2>
        <a:srgbClr val="000000"/>
      </a:dk2>
      <a:lt2>
        <a:srgbClr val="0066FF"/>
      </a:lt2>
      <a:accent1>
        <a:srgbClr val="339966"/>
      </a:accent1>
      <a:accent2>
        <a:srgbClr val="FFCC00"/>
      </a:accent2>
      <a:accent3>
        <a:srgbClr val="AAAAAA"/>
      </a:accent3>
      <a:accent4>
        <a:srgbClr val="DADADA"/>
      </a:accent4>
      <a:accent5>
        <a:srgbClr val="ADCAB8"/>
      </a:accent5>
      <a:accent6>
        <a:srgbClr val="E7B900"/>
      </a:accent6>
      <a:hlink>
        <a:srgbClr val="CC0000"/>
      </a:hlink>
      <a:folHlink>
        <a:srgbClr val="80808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12149</TotalTime>
  <Words>402</Words>
  <Application>Microsoft Office PowerPoint</Application>
  <PresentationFormat>On-screen Show (4:3)</PresentationFormat>
  <Paragraphs>129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Verdana</vt:lpstr>
      <vt:lpstr>Wingdings</vt:lpstr>
      <vt:lpstr>Eclipse</vt:lpstr>
      <vt:lpstr>                    2019 HALFTIME ECONOMIC REPORT:            NATION, NORTH CAROLINA, CHATHAM CO.  </vt:lpstr>
      <vt:lpstr>                                       MAJOR NATIONAL ECONOMIC QUESTIONS </vt:lpstr>
      <vt:lpstr>                   ECONOMIC GROWTH CONTINUES                                   (annualized rates)</vt:lpstr>
      <vt:lpstr>    HOUSEHOLDS ARE ABLE TO CARRY THEIR DEBT </vt:lpstr>
      <vt:lpstr>HOUSEHOLD DEBT DELINQUENCY RATES ARE                           IN GOOD SHAPE</vt:lpstr>
      <vt:lpstr>    RATIO OF PRIVATE DEBT TO GDP HAS       ACTUALLY FALLEN – A GOOD SIGN</vt:lpstr>
      <vt:lpstr>    BUT, RELATIVE SIZE OF CONSUMER           SPENDING HAS MODERATED</vt:lpstr>
      <vt:lpstr>    AND BUSINESS INVESTMENT HAS                   RECENTLY FALLEN</vt:lpstr>
      <vt:lpstr>    IF A RECESSION DOES OCCUR</vt:lpstr>
      <vt:lpstr>                   TRADE WARS </vt:lpstr>
      <vt:lpstr>      POSSIBILITY OF FOREIGN RECESSIONS </vt:lpstr>
      <vt:lpstr>    THE FEDERAL RESERVE BLINKED AND     REVERSED THE “PUNCH BOWL POLICY”</vt:lpstr>
      <vt:lpstr>            NORTH CAROLINA</vt:lpstr>
      <vt:lpstr>   GROWTH ALSO CONTINUES</vt:lpstr>
      <vt:lpstr>   SOME OTHER GOOD NEWS</vt:lpstr>
      <vt:lpstr>     AFTER THE HIT FROM FLORENCE, NC’s     GROWTH RATE APPEARS TO BE STEADY</vt:lpstr>
      <vt:lpstr>                          CHATHAM COUNTY ECONOMY</vt:lpstr>
      <vt:lpstr>      WHAT I SEE COMING</vt:lpstr>
      <vt:lpstr>PowerPoint Presentation</vt:lpstr>
    </vt:vector>
  </TitlesOfParts>
  <Company>NCSU-ARE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walden</dc:creator>
  <cp:lastModifiedBy>Margaret M Huffman</cp:lastModifiedBy>
  <cp:revision>1038</cp:revision>
  <cp:lastPrinted>2019-08-19T19:52:25Z</cp:lastPrinted>
  <dcterms:created xsi:type="dcterms:W3CDTF">2006-11-01T17:28:24Z</dcterms:created>
  <dcterms:modified xsi:type="dcterms:W3CDTF">2019-08-29T14:31:46Z</dcterms:modified>
</cp:coreProperties>
</file>