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29" r:id="rId2"/>
    <p:sldId id="432" r:id="rId3"/>
    <p:sldId id="433" r:id="rId4"/>
    <p:sldId id="434" r:id="rId5"/>
    <p:sldId id="435" r:id="rId6"/>
    <p:sldId id="436" r:id="rId7"/>
    <p:sldId id="437" r:id="rId8"/>
    <p:sldId id="438" r:id="rId9"/>
    <p:sldId id="439" r:id="rId10"/>
    <p:sldId id="440" r:id="rId11"/>
    <p:sldId id="441"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B"/>
    <a:srgbClr val="CCCCCC"/>
    <a:srgbClr val="CC0000"/>
    <a:srgbClr val="C70000"/>
    <a:srgbClr val="DE0000"/>
    <a:srgbClr val="F2F2F2"/>
    <a:srgbClr val="4156A1"/>
    <a:srgbClr val="7D8C1F"/>
    <a:srgbClr val="D1490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7"/>
    <p:restoredTop sz="67943" autoAdjust="0"/>
  </p:normalViewPr>
  <p:slideViewPr>
    <p:cSldViewPr snapToGrid="0" snapToObjects="1">
      <p:cViewPr varScale="1">
        <p:scale>
          <a:sx n="59" d="100"/>
          <a:sy n="59" d="100"/>
        </p:scale>
        <p:origin x="1278" y="66"/>
      </p:cViewPr>
      <p:guideLst>
        <p:guide orient="horz" pos="2160"/>
        <p:guide pos="2880"/>
      </p:guideLst>
    </p:cSldViewPr>
  </p:slideViewPr>
  <p:notesTextViewPr>
    <p:cViewPr>
      <p:scale>
        <a:sx n="3" d="2"/>
        <a:sy n="3" d="2"/>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019B0-1400-D14E-8F6C-CE963AB63CC8}" type="doc">
      <dgm:prSet loTypeId="urn:microsoft.com/office/officeart/2005/8/layout/vList3#18" loCatId="" qsTypeId="urn:microsoft.com/office/officeart/2005/8/quickstyle/simple1" qsCatId="simple" csTypeId="urn:microsoft.com/office/officeart/2005/8/colors/colorful1#18" csCatId="colorful" phldr="1"/>
      <dgm:spPr/>
    </dgm:pt>
    <dgm:pt modelId="{A025B408-DB81-5649-937C-1A408C3AF680}" type="pres">
      <dgm:prSet presAssocID="{E38019B0-1400-D14E-8F6C-CE963AB63CC8}" presName="linearFlow" presStyleCnt="0">
        <dgm:presLayoutVars>
          <dgm:dir/>
          <dgm:resizeHandles val="exact"/>
        </dgm:presLayoutVars>
      </dgm:prSet>
      <dgm:spPr/>
    </dgm:pt>
  </dgm:ptLst>
  <dgm:cxnLst>
    <dgm:cxn modelId="{4EBF6CEB-2D78-7246-AA2D-AB6A73A85EBF}" type="presOf" srcId="{E38019B0-1400-D14E-8F6C-CE963AB63CC8}" destId="{A025B408-DB81-5649-937C-1A408C3AF680}" srcOrd="0" destOrd="0" presId="urn:microsoft.com/office/officeart/2005/8/layout/vList3#1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8">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42FF-D35F-4C97-BC76-5F223A0B778E}" type="datetimeFigureOut">
              <a:rPr lang="en-US" smtClean="0"/>
              <a:pPr/>
              <a:t>3/27/2018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23565-395F-414A-8B4C-788060DAEE00}" type="slidenum">
              <a:rPr lang="en-US" smtClean="0"/>
              <a:pPr/>
              <a:t>‹#›</a:t>
            </a:fld>
            <a:endParaRPr lang="en-US"/>
          </a:p>
        </p:txBody>
      </p:sp>
    </p:spTree>
    <p:extLst>
      <p:ext uri="{BB962C8B-B14F-4D97-AF65-F5344CB8AC3E}">
        <p14:creationId xmlns:p14="http://schemas.microsoft.com/office/powerpoint/2010/main" val="248865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 name="Shape 91"/>
          <p:cNvSpPr txBox="1">
            <a:spLocks noGrp="1"/>
          </p:cNvSpPr>
          <p:nvPr>
            <p:ph type="body" idx="1"/>
          </p:nvPr>
        </p:nvSpPr>
        <p:spPr>
          <a:xfrm>
            <a:off x="701362" y="4416430"/>
            <a:ext cx="5607676" cy="4183060"/>
          </a:xfrm>
          <a:prstGeom prst="rect">
            <a:avLst/>
          </a:prstGeom>
          <a:noFill/>
          <a:ln>
            <a:noFill/>
          </a:ln>
        </p:spPr>
        <p:txBody>
          <a:bodyPr lIns="93175" tIns="46575" rIns="93175" bIns="46575" numCol="1"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33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1223565-395F-414A-8B4C-788060DAEE00}" type="slidenum">
              <a:rPr lang="en-US" smtClean="0"/>
              <a:pPr/>
              <a:t>2</a:t>
            </a:fld>
            <a:endParaRPr lang="en-US"/>
          </a:p>
        </p:txBody>
      </p:sp>
    </p:spTree>
    <p:extLst>
      <p:ext uri="{BB962C8B-B14F-4D97-AF65-F5344CB8AC3E}">
        <p14:creationId xmlns:p14="http://schemas.microsoft.com/office/powerpoint/2010/main" val="17723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3/27/2018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3/27/2018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3/27/2018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3/27/2018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descr="CALSpowerpoint-Header.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2700"/>
            <a:ext cx="9162288" cy="470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af@nc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betterway.speaker.go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46" y="436646"/>
            <a:ext cx="9120554" cy="1693779"/>
          </a:xfrm>
          <a:prstGeom prst="rect">
            <a:avLst/>
          </a:prstGeom>
        </p:spPr>
      </p:pic>
      <p:sp>
        <p:nvSpPr>
          <p:cNvPr id="3" name="Title 2"/>
          <p:cNvSpPr>
            <a:spLocks noGrp="1"/>
          </p:cNvSpPr>
          <p:nvPr>
            <p:ph type="ctrTitle"/>
          </p:nvPr>
        </p:nvSpPr>
        <p:spPr/>
        <p:txBody>
          <a:bodyPr/>
          <a:lstStyle/>
          <a:p>
            <a:r>
              <a:rPr lang="en-US" dirty="0"/>
              <a:t>Taxation of Estates and Estates after the Tax Cuts and Jobs Act</a:t>
            </a:r>
          </a:p>
        </p:txBody>
      </p:sp>
      <p:sp>
        <p:nvSpPr>
          <p:cNvPr id="4" name="Subtitle 3"/>
          <p:cNvSpPr>
            <a:spLocks noGrp="1"/>
          </p:cNvSpPr>
          <p:nvPr>
            <p:ph type="subTitle" idx="1"/>
          </p:nvPr>
        </p:nvSpPr>
        <p:spPr>
          <a:xfrm>
            <a:off x="1371600" y="3886199"/>
            <a:ext cx="6400800" cy="2678723"/>
          </a:xfrm>
        </p:spPr>
        <p:txBody>
          <a:bodyPr/>
          <a:lstStyle/>
          <a:p>
            <a:r>
              <a:rPr lang="en-US" dirty="0">
                <a:solidFill>
                  <a:schemeClr val="tx1"/>
                </a:solidFill>
              </a:rPr>
              <a:t>Theodore A. Feitshans</a:t>
            </a:r>
          </a:p>
          <a:p>
            <a:r>
              <a:rPr lang="en-US" dirty="0">
                <a:solidFill>
                  <a:schemeClr val="tx1"/>
                </a:solidFill>
              </a:rPr>
              <a:t>Extension Professor Emeritus</a:t>
            </a:r>
          </a:p>
          <a:p>
            <a:r>
              <a:rPr lang="en-US" dirty="0">
                <a:solidFill>
                  <a:schemeClr val="tx1"/>
                </a:solidFill>
              </a:rPr>
              <a:t>Department of Agricultural &amp; Resource Economics</a:t>
            </a:r>
          </a:p>
          <a:p>
            <a:r>
              <a:rPr lang="en-US" dirty="0">
                <a:solidFill>
                  <a:schemeClr val="tx1"/>
                </a:solidFill>
                <a:hlinkClick r:id="rId4"/>
              </a:rPr>
              <a:t>taf@ncsu.edu</a:t>
            </a:r>
            <a:endParaRPr lang="en-US" dirty="0">
              <a:solidFill>
                <a:schemeClr val="tx1"/>
              </a:solidFill>
            </a:endParaRPr>
          </a:p>
          <a:p>
            <a:r>
              <a:rPr lang="en-US" dirty="0">
                <a:solidFill>
                  <a:schemeClr val="tx1"/>
                </a:solidFill>
              </a:rPr>
              <a:t>January 30, 2018</a:t>
            </a:r>
          </a:p>
          <a:p>
            <a:endParaRPr lang="en-US" dirty="0">
              <a:solidFill>
                <a:schemeClr val="tx1"/>
              </a:solidFill>
            </a:endParaRPr>
          </a:p>
        </p:txBody>
      </p:sp>
    </p:spTree>
    <p:extLst>
      <p:ext uri="{BB962C8B-B14F-4D97-AF65-F5344CB8AC3E}">
        <p14:creationId xmlns:p14="http://schemas.microsoft.com/office/powerpoint/2010/main" val="1109344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E48A-3AD2-4684-A1D7-5FB85B6391C9}"/>
              </a:ext>
            </a:extLst>
          </p:cNvPr>
          <p:cNvSpPr>
            <a:spLocks noGrp="1"/>
          </p:cNvSpPr>
          <p:nvPr>
            <p:ph type="title"/>
          </p:nvPr>
        </p:nvSpPr>
        <p:spPr/>
        <p:txBody>
          <a:bodyPr/>
          <a:lstStyle/>
          <a:p>
            <a:r>
              <a:rPr lang="en-US" dirty="0"/>
              <a:t>Planning Pointers</a:t>
            </a:r>
          </a:p>
        </p:txBody>
      </p:sp>
      <p:sp>
        <p:nvSpPr>
          <p:cNvPr id="3" name="Content Placeholder 2">
            <a:extLst>
              <a:ext uri="{FF2B5EF4-FFF2-40B4-BE49-F238E27FC236}">
                <a16:creationId xmlns:a16="http://schemas.microsoft.com/office/drawing/2014/main" id="{C53FA156-22CE-4390-913E-2F4801DD5FEE}"/>
              </a:ext>
            </a:extLst>
          </p:cNvPr>
          <p:cNvSpPr>
            <a:spLocks noGrp="1"/>
          </p:cNvSpPr>
          <p:nvPr>
            <p:ph idx="1"/>
          </p:nvPr>
        </p:nvSpPr>
        <p:spPr>
          <a:xfrm>
            <a:off x="457200" y="1968500"/>
            <a:ext cx="8229600" cy="4157663"/>
          </a:xfrm>
        </p:spPr>
        <p:txBody>
          <a:bodyPr/>
          <a:lstStyle/>
          <a:p>
            <a:r>
              <a:rPr lang="en-US" dirty="0"/>
              <a:t>A</a:t>
            </a:r>
            <a:r>
              <a:rPr lang="en-US" dirty="0" smtClean="0"/>
              <a:t>ssets to which exclusion amount will be </a:t>
            </a:r>
            <a:r>
              <a:rPr lang="en-US" dirty="0"/>
              <a:t>allocated</a:t>
            </a:r>
          </a:p>
          <a:p>
            <a:pPr lvl="1"/>
            <a:r>
              <a:rPr lang="en-US" dirty="0"/>
              <a:t>Should be addressed &amp; resolved promptly (especially since there is now a window to protect more assets)</a:t>
            </a:r>
          </a:p>
          <a:p>
            <a:r>
              <a:rPr lang="en-US" dirty="0"/>
              <a:t>Avoid letting increase in exclusion amount lull families into failing to address non-tax issues:</a:t>
            </a:r>
          </a:p>
          <a:p>
            <a:pPr lvl="1"/>
            <a:r>
              <a:rPr lang="en-US" dirty="0"/>
              <a:t>Retirement &amp; business transition</a:t>
            </a:r>
          </a:p>
          <a:p>
            <a:pPr lvl="1"/>
            <a:r>
              <a:rPr lang="en-US" dirty="0"/>
              <a:t>Medical &amp; extended care</a:t>
            </a:r>
          </a:p>
        </p:txBody>
      </p:sp>
    </p:spTree>
    <p:extLst>
      <p:ext uri="{BB962C8B-B14F-4D97-AF65-F5344CB8AC3E}">
        <p14:creationId xmlns:p14="http://schemas.microsoft.com/office/powerpoint/2010/main" val="224144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5492-2E0A-4FF9-B7B5-00D0B1D66296}"/>
              </a:ext>
            </a:extLst>
          </p:cNvPr>
          <p:cNvSpPr>
            <a:spLocks noGrp="1"/>
          </p:cNvSpPr>
          <p:nvPr>
            <p:ph type="title"/>
          </p:nvPr>
        </p:nvSpPr>
        <p:spPr/>
        <p:txBody>
          <a:bodyPr/>
          <a:lstStyle/>
          <a:p>
            <a:r>
              <a:rPr lang="en-US" dirty="0"/>
              <a:t>Planning Pointers</a:t>
            </a:r>
          </a:p>
        </p:txBody>
      </p:sp>
      <p:sp>
        <p:nvSpPr>
          <p:cNvPr id="3" name="Content Placeholder 2">
            <a:extLst>
              <a:ext uri="{FF2B5EF4-FFF2-40B4-BE49-F238E27FC236}">
                <a16:creationId xmlns:a16="http://schemas.microsoft.com/office/drawing/2014/main" id="{5994DA11-B3F6-4D14-8CC4-56E305F30D3F}"/>
              </a:ext>
            </a:extLst>
          </p:cNvPr>
          <p:cNvSpPr>
            <a:spLocks noGrp="1"/>
          </p:cNvSpPr>
          <p:nvPr>
            <p:ph idx="1"/>
          </p:nvPr>
        </p:nvSpPr>
        <p:spPr>
          <a:xfrm>
            <a:off x="457200" y="1968500"/>
            <a:ext cx="8229600" cy="4157663"/>
          </a:xfrm>
        </p:spPr>
        <p:txBody>
          <a:bodyPr/>
          <a:lstStyle/>
          <a:p>
            <a:r>
              <a:rPr lang="en-US" sz="3200" dirty="0"/>
              <a:t>State estate and/or inheritance taxes</a:t>
            </a:r>
          </a:p>
          <a:p>
            <a:r>
              <a:rPr lang="en-US" sz="3200" dirty="0"/>
              <a:t>Probate taxes</a:t>
            </a:r>
          </a:p>
          <a:p>
            <a:r>
              <a:rPr lang="en-US" sz="3200" dirty="0"/>
              <a:t>Transfer taxes (mostly an issue for life time gifts)</a:t>
            </a:r>
          </a:p>
        </p:txBody>
      </p:sp>
    </p:spTree>
    <p:extLst>
      <p:ext uri="{BB962C8B-B14F-4D97-AF65-F5344CB8AC3E}">
        <p14:creationId xmlns:p14="http://schemas.microsoft.com/office/powerpoint/2010/main" val="413205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Goals of the GOP*</a:t>
            </a:r>
          </a:p>
        </p:txBody>
      </p:sp>
      <p:sp>
        <p:nvSpPr>
          <p:cNvPr id="5" name="Content Placeholder 4"/>
          <p:cNvSpPr>
            <a:spLocks noGrp="1"/>
          </p:cNvSpPr>
          <p:nvPr>
            <p:ph idx="1"/>
          </p:nvPr>
        </p:nvSpPr>
        <p:spPr>
          <a:xfrm>
            <a:off x="457200" y="2097024"/>
            <a:ext cx="8229600" cy="4029139"/>
          </a:xfrm>
        </p:spPr>
        <p:txBody>
          <a:bodyPr/>
          <a:lstStyle/>
          <a:p>
            <a:r>
              <a:rPr lang="en-US" sz="3200" dirty="0"/>
              <a:t>Ensure that death is not a taxable event</a:t>
            </a:r>
          </a:p>
          <a:p>
            <a:pPr lvl="1"/>
            <a:r>
              <a:rPr lang="en-US" sz="3200" dirty="0"/>
              <a:t>Eliminate estate tax</a:t>
            </a:r>
          </a:p>
          <a:p>
            <a:pPr lvl="1"/>
            <a:r>
              <a:rPr lang="en-US" sz="3200" dirty="0"/>
              <a:t>Eliminate generation skipping transfer tax</a:t>
            </a:r>
          </a:p>
          <a:p>
            <a:pPr marL="0" indent="0">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25199354"/>
              </p:ext>
            </p:extLst>
          </p:nvPr>
        </p:nvGraphicFramePr>
        <p:xfrm>
          <a:off x="-1938244" y="6283541"/>
          <a:ext cx="13099856" cy="574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6324076"/>
            <a:ext cx="8229600" cy="215444"/>
          </a:xfrm>
          <a:prstGeom prst="rect">
            <a:avLst/>
          </a:prstGeom>
          <a:noFill/>
        </p:spPr>
        <p:txBody>
          <a:bodyPr wrap="square" rtlCol="0">
            <a:spAutoFit/>
          </a:bodyPr>
          <a:lstStyle/>
          <a:p>
            <a:r>
              <a:rPr lang="en-US" sz="800" dirty="0"/>
              <a:t>* A Better Way, Our Vision for a Confident America, Tax, June 24, 2016. </a:t>
            </a:r>
            <a:r>
              <a:rPr lang="en-US" sz="800" dirty="0" err="1">
                <a:hlinkClick r:id="rId8"/>
              </a:rPr>
              <a:t>better.gop</a:t>
            </a:r>
            <a:endParaRPr lang="en-US" sz="800" dirty="0"/>
          </a:p>
        </p:txBody>
      </p:sp>
    </p:spTree>
    <p:extLst>
      <p:ext uri="{BB962C8B-B14F-4D97-AF65-F5344CB8AC3E}">
        <p14:creationId xmlns:p14="http://schemas.microsoft.com/office/powerpoint/2010/main" val="579078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09EC-52AD-49A3-BCD1-C193578A0A05}"/>
              </a:ext>
            </a:extLst>
          </p:cNvPr>
          <p:cNvSpPr>
            <a:spLocks noGrp="1"/>
          </p:cNvSpPr>
          <p:nvPr>
            <p:ph type="title"/>
          </p:nvPr>
        </p:nvSpPr>
        <p:spPr>
          <a:xfrm>
            <a:off x="457200" y="530087"/>
            <a:ext cx="8229600" cy="1152939"/>
          </a:xfrm>
        </p:spPr>
        <p:txBody>
          <a:bodyPr/>
          <a:lstStyle/>
          <a:p>
            <a:r>
              <a:rPr lang="en-US" sz="2800" dirty="0"/>
              <a:t>Tax Cuts and Jobs Act </a:t>
            </a:r>
            <a:br>
              <a:rPr lang="en-US" sz="2800" dirty="0"/>
            </a:br>
            <a:r>
              <a:rPr lang="en-US" sz="2800" dirty="0"/>
              <a:t>income tax rate changes for trusts &amp; estates</a:t>
            </a:r>
          </a:p>
        </p:txBody>
      </p:sp>
      <p:sp>
        <p:nvSpPr>
          <p:cNvPr id="3" name="Content Placeholder 2">
            <a:extLst>
              <a:ext uri="{FF2B5EF4-FFF2-40B4-BE49-F238E27FC236}">
                <a16:creationId xmlns:a16="http://schemas.microsoft.com/office/drawing/2014/main" id="{EF20D22C-A4D1-4281-9D36-7BD3EF7D9DAB}"/>
              </a:ext>
            </a:extLst>
          </p:cNvPr>
          <p:cNvSpPr>
            <a:spLocks noGrp="1"/>
          </p:cNvSpPr>
          <p:nvPr>
            <p:ph idx="1"/>
          </p:nvPr>
        </p:nvSpPr>
        <p:spPr>
          <a:xfrm>
            <a:off x="457200" y="1683026"/>
            <a:ext cx="8229600" cy="4837044"/>
          </a:xfrm>
        </p:spPr>
        <p:txBody>
          <a:bodyPr/>
          <a:lstStyle/>
          <a:p>
            <a:pPr marL="0" indent="0">
              <a:buNone/>
            </a:pPr>
            <a:r>
              <a:rPr lang="en-US" sz="1800" dirty="0"/>
              <a:t>Trust &amp; estate income tax rates:</a:t>
            </a:r>
          </a:p>
          <a:p>
            <a:pPr marL="400050" lvl="1" indent="0">
              <a:buNone/>
            </a:pPr>
            <a:r>
              <a:rPr lang="en-US" sz="1800" dirty="0"/>
              <a:t>IRC §1(e) as amended:</a:t>
            </a:r>
          </a:p>
          <a:p>
            <a:pPr marL="0" indent="0">
              <a:buNone/>
            </a:pPr>
            <a:r>
              <a:rPr lang="en-US" sz="1800" dirty="0"/>
              <a:t>	‘‘(E) ESTATES AND TRUSTS.—The following table shall be applied in lieu of the 	table contained in subsection (e):</a:t>
            </a:r>
          </a:p>
          <a:p>
            <a:pPr marL="0" indent="0">
              <a:buNone/>
            </a:pPr>
            <a:r>
              <a:rPr lang="en-US" sz="1800" b="1" dirty="0"/>
              <a:t>	‘‘If taxable income is: The tax is:</a:t>
            </a:r>
          </a:p>
          <a:p>
            <a:r>
              <a:rPr lang="en-US" sz="1800" dirty="0"/>
              <a:t>Not over $2,550 </a:t>
            </a:r>
            <a:r>
              <a:rPr lang="en-US" sz="1800" dirty="0" smtClean="0"/>
              <a:t>...............................................10</a:t>
            </a:r>
            <a:r>
              <a:rPr lang="en-US" sz="1800" dirty="0"/>
              <a:t>% of taxable income.</a:t>
            </a:r>
          </a:p>
          <a:p>
            <a:r>
              <a:rPr lang="en-US" sz="1800" dirty="0"/>
              <a:t>Over $2,550 but not over $9,150 .................... $255, plus 24% of the excess </a:t>
            </a:r>
            <a:r>
              <a:rPr lang="en-US" sz="1800" dirty="0" smtClean="0"/>
              <a:t>											over $2,550</a:t>
            </a:r>
            <a:r>
              <a:rPr lang="en-US" sz="1800" dirty="0"/>
              <a:t>.</a:t>
            </a:r>
          </a:p>
          <a:p>
            <a:r>
              <a:rPr lang="en-US" sz="1800" dirty="0"/>
              <a:t>Over $9,150 but not over $12,500 .................. $1,839, plus 35% of the </a:t>
            </a:r>
            <a:r>
              <a:rPr lang="en-US" sz="1800" dirty="0" smtClean="0"/>
              <a:t>												excess over</a:t>
            </a:r>
            <a:r>
              <a:rPr lang="en-US" sz="1800" dirty="0"/>
              <a:t> </a:t>
            </a:r>
            <a:r>
              <a:rPr lang="en-US" sz="1800" dirty="0" smtClean="0"/>
              <a:t>$9,150</a:t>
            </a:r>
            <a:r>
              <a:rPr lang="en-US" sz="1800" dirty="0"/>
              <a:t>.</a:t>
            </a:r>
          </a:p>
          <a:p>
            <a:r>
              <a:rPr lang="en-US" sz="1800" dirty="0"/>
              <a:t>Over $12,500 </a:t>
            </a:r>
            <a:r>
              <a:rPr lang="en-US" sz="1800" dirty="0" smtClean="0"/>
              <a:t>.................................................. $</a:t>
            </a:r>
            <a:r>
              <a:rPr lang="en-US" sz="1800" dirty="0"/>
              <a:t>3,011.50, plus 37% of the </a:t>
            </a:r>
            <a:r>
              <a:rPr lang="en-US" sz="1800" dirty="0" smtClean="0"/>
              <a:t>											excess over </a:t>
            </a:r>
            <a:r>
              <a:rPr lang="en-US" sz="1800" dirty="0"/>
              <a:t>$12,500.</a:t>
            </a:r>
          </a:p>
        </p:txBody>
      </p:sp>
    </p:spTree>
    <p:extLst>
      <p:ext uri="{BB962C8B-B14F-4D97-AF65-F5344CB8AC3E}">
        <p14:creationId xmlns:p14="http://schemas.microsoft.com/office/powerpoint/2010/main" val="358439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B03B-41AE-4937-BFAC-FCDE2118D8BC}"/>
              </a:ext>
            </a:extLst>
          </p:cNvPr>
          <p:cNvSpPr>
            <a:spLocks noGrp="1"/>
          </p:cNvSpPr>
          <p:nvPr>
            <p:ph type="title"/>
          </p:nvPr>
        </p:nvSpPr>
        <p:spPr/>
        <p:txBody>
          <a:bodyPr/>
          <a:lstStyle/>
          <a:p>
            <a:r>
              <a:rPr lang="en-US" sz="2800" dirty="0"/>
              <a:t>Tax Cuts and Jobs Act </a:t>
            </a:r>
            <a:br>
              <a:rPr lang="en-US" sz="2800" dirty="0"/>
            </a:br>
            <a:r>
              <a:rPr lang="en-US" sz="2800" dirty="0"/>
              <a:t>income tax rate changes for trusts &amp; estates</a:t>
            </a:r>
          </a:p>
        </p:txBody>
      </p:sp>
      <p:sp>
        <p:nvSpPr>
          <p:cNvPr id="3" name="Content Placeholder 2">
            <a:extLst>
              <a:ext uri="{FF2B5EF4-FFF2-40B4-BE49-F238E27FC236}">
                <a16:creationId xmlns:a16="http://schemas.microsoft.com/office/drawing/2014/main" id="{15A893B1-FB80-4909-BE0B-6F3F6E42E44A}"/>
              </a:ext>
            </a:extLst>
          </p:cNvPr>
          <p:cNvSpPr>
            <a:spLocks noGrp="1"/>
          </p:cNvSpPr>
          <p:nvPr>
            <p:ph idx="1"/>
          </p:nvPr>
        </p:nvSpPr>
        <p:spPr>
          <a:xfrm>
            <a:off x="457200" y="1968500"/>
            <a:ext cx="8229600" cy="4326283"/>
          </a:xfrm>
        </p:spPr>
        <p:txBody>
          <a:bodyPr/>
          <a:lstStyle/>
          <a:p>
            <a:pPr marL="0" indent="0">
              <a:buNone/>
            </a:pPr>
            <a:r>
              <a:rPr lang="en-US" sz="2000" dirty="0"/>
              <a:t>Prior law:</a:t>
            </a:r>
          </a:p>
          <a:p>
            <a:pPr marL="400050" lvl="1" indent="0">
              <a:buNone/>
            </a:pPr>
            <a:r>
              <a:rPr lang="en-US" sz="2000" dirty="0"/>
              <a:t>If taxable income is:				The tax is:</a:t>
            </a:r>
          </a:p>
          <a:p>
            <a:pPr lvl="1" indent="-342900">
              <a:buFont typeface="Arial" panose="020B0604020202020204" pitchFamily="34" charset="0"/>
              <a:buChar char="•"/>
            </a:pPr>
            <a:r>
              <a:rPr lang="en-US" sz="2000" dirty="0"/>
              <a:t>Not over $1,500 …………….. 15% of taxable income.</a:t>
            </a:r>
          </a:p>
          <a:p>
            <a:pPr lvl="1" indent="-342900">
              <a:buFont typeface="Arial" panose="020B0604020202020204" pitchFamily="34" charset="0"/>
              <a:buChar char="•"/>
            </a:pPr>
            <a:r>
              <a:rPr lang="en-US" sz="2000" dirty="0"/>
              <a:t>Over $1,500 …………………. $225, plus 28% of the</a:t>
            </a:r>
          </a:p>
          <a:p>
            <a:pPr marL="400050" lvl="1" indent="0">
              <a:buNone/>
            </a:pPr>
            <a:r>
              <a:rPr lang="en-US" sz="2000" dirty="0"/>
              <a:t>		but not over $3,500			excess over $1,500.</a:t>
            </a:r>
          </a:p>
          <a:p>
            <a:pPr lvl="1" indent="-342900">
              <a:buFont typeface="Arial" panose="020B0604020202020204" pitchFamily="34" charset="0"/>
              <a:buChar char="•"/>
            </a:pPr>
            <a:r>
              <a:rPr lang="en-US" sz="2000" dirty="0"/>
              <a:t>Over $3,500 …………………. $785, plus 31% of the </a:t>
            </a:r>
          </a:p>
          <a:p>
            <a:pPr marL="400050" lvl="1" indent="0">
              <a:buNone/>
            </a:pPr>
            <a:r>
              <a:rPr lang="en-US" sz="2000" dirty="0"/>
              <a:t>		but not over $5,500			excess over $3,500.</a:t>
            </a:r>
          </a:p>
          <a:p>
            <a:pPr marL="400050" lvl="1" indent="0">
              <a:buNone/>
            </a:pPr>
            <a:r>
              <a:rPr lang="en-US" sz="2000" dirty="0"/>
              <a:t>Over $5,500 …………………….. $1,405, plus 36% of the </a:t>
            </a:r>
          </a:p>
          <a:p>
            <a:pPr marL="400050" lvl="1" indent="0">
              <a:buNone/>
            </a:pPr>
            <a:r>
              <a:rPr lang="en-US" sz="2000" dirty="0"/>
              <a:t>but not over $7,500.				excess over $5,500.</a:t>
            </a:r>
          </a:p>
          <a:p>
            <a:pPr marL="400050" lvl="1" indent="0">
              <a:buNone/>
            </a:pPr>
            <a:r>
              <a:rPr lang="en-US" sz="2000" dirty="0"/>
              <a:t>Over $7,500	 ……………………. $2,125, plus 39.6% of the 											excess over $7,500.</a:t>
            </a:r>
          </a:p>
        </p:txBody>
      </p:sp>
    </p:spTree>
    <p:extLst>
      <p:ext uri="{BB962C8B-B14F-4D97-AF65-F5344CB8AC3E}">
        <p14:creationId xmlns:p14="http://schemas.microsoft.com/office/powerpoint/2010/main" val="261944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DEA4-22F3-46BD-953D-E9E5AA022EE7}"/>
              </a:ext>
            </a:extLst>
          </p:cNvPr>
          <p:cNvSpPr>
            <a:spLocks noGrp="1"/>
          </p:cNvSpPr>
          <p:nvPr>
            <p:ph type="title"/>
          </p:nvPr>
        </p:nvSpPr>
        <p:spPr>
          <a:xfrm>
            <a:off x="457200" y="731837"/>
            <a:ext cx="8229600" cy="1236663"/>
          </a:xfrm>
        </p:spPr>
        <p:txBody>
          <a:bodyPr/>
          <a:lstStyle/>
          <a:p>
            <a:r>
              <a:rPr lang="en-US" sz="2800" dirty="0"/>
              <a:t>Tax Cuts and Jobs Act </a:t>
            </a:r>
            <a:br>
              <a:rPr lang="en-US" sz="2800" dirty="0"/>
            </a:br>
            <a:r>
              <a:rPr lang="en-US" sz="2800" dirty="0"/>
              <a:t>income tax rate changes for trusts &amp; estates</a:t>
            </a:r>
          </a:p>
        </p:txBody>
      </p:sp>
      <p:sp>
        <p:nvSpPr>
          <p:cNvPr id="3" name="Content Placeholder 2">
            <a:extLst>
              <a:ext uri="{FF2B5EF4-FFF2-40B4-BE49-F238E27FC236}">
                <a16:creationId xmlns:a16="http://schemas.microsoft.com/office/drawing/2014/main" id="{58296EB9-52F7-4330-BC56-CDE5CAD3D26B}"/>
              </a:ext>
            </a:extLst>
          </p:cNvPr>
          <p:cNvSpPr>
            <a:spLocks noGrp="1"/>
          </p:cNvSpPr>
          <p:nvPr>
            <p:ph idx="1"/>
          </p:nvPr>
        </p:nvSpPr>
        <p:spPr>
          <a:xfrm>
            <a:off x="457200" y="1968500"/>
            <a:ext cx="8229600" cy="4432300"/>
          </a:xfrm>
        </p:spPr>
        <p:txBody>
          <a:bodyPr/>
          <a:lstStyle/>
          <a:p>
            <a:r>
              <a:rPr lang="en-US" dirty="0"/>
              <a:t>Rate changes effective only after December 31, 2017 and before January 1, 2026</a:t>
            </a:r>
          </a:p>
          <a:p>
            <a:r>
              <a:rPr lang="en-US" dirty="0"/>
              <a:t>Apply without adjustment in tax year 2018</a:t>
            </a:r>
          </a:p>
          <a:p>
            <a:r>
              <a:rPr lang="en-US" dirty="0"/>
              <a:t>Inflation adjustment of IRC §1(f) applies to subsequent years</a:t>
            </a:r>
          </a:p>
        </p:txBody>
      </p:sp>
    </p:spTree>
    <p:extLst>
      <p:ext uri="{BB962C8B-B14F-4D97-AF65-F5344CB8AC3E}">
        <p14:creationId xmlns:p14="http://schemas.microsoft.com/office/powerpoint/2010/main" val="109724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9A89-E7F0-4F54-A8D7-2F29094C3925}"/>
              </a:ext>
            </a:extLst>
          </p:cNvPr>
          <p:cNvSpPr>
            <a:spLocks noGrp="1"/>
          </p:cNvSpPr>
          <p:nvPr>
            <p:ph type="title"/>
          </p:nvPr>
        </p:nvSpPr>
        <p:spPr/>
        <p:txBody>
          <a:bodyPr/>
          <a:lstStyle/>
          <a:p>
            <a:r>
              <a:rPr lang="en-US" dirty="0"/>
              <a:t>Tax Cuts and Jobs Act </a:t>
            </a:r>
            <a:br>
              <a:rPr lang="en-US" dirty="0"/>
            </a:br>
            <a:r>
              <a:rPr lang="en-US" dirty="0"/>
              <a:t>change in exclusion amount</a:t>
            </a:r>
          </a:p>
        </p:txBody>
      </p:sp>
      <p:sp>
        <p:nvSpPr>
          <p:cNvPr id="3" name="Content Placeholder 2">
            <a:extLst>
              <a:ext uri="{FF2B5EF4-FFF2-40B4-BE49-F238E27FC236}">
                <a16:creationId xmlns:a16="http://schemas.microsoft.com/office/drawing/2014/main" id="{AF044E79-8B1D-467A-92C1-0C829B7F35F9}"/>
              </a:ext>
            </a:extLst>
          </p:cNvPr>
          <p:cNvSpPr>
            <a:spLocks noGrp="1"/>
          </p:cNvSpPr>
          <p:nvPr>
            <p:ph idx="1"/>
          </p:nvPr>
        </p:nvSpPr>
        <p:spPr>
          <a:xfrm>
            <a:off x="457200" y="2199862"/>
            <a:ext cx="8229600" cy="3926302"/>
          </a:xfrm>
        </p:spPr>
        <p:txBody>
          <a:bodyPr/>
          <a:lstStyle/>
          <a:p>
            <a:r>
              <a:rPr lang="en-US" dirty="0"/>
              <a:t>Section 11061(b) amended IRC §2001(g) to direct the Secretary to develop regulations to adjust for differences in the exclusion amount at the time of lifetime gifts and the exclusion amount at the date of death</a:t>
            </a:r>
          </a:p>
          <a:p>
            <a:r>
              <a:rPr lang="en-US" dirty="0"/>
              <a:t>Amendments are applicable only to deaths after December 31, 2017 and prior to January 1, 2026</a:t>
            </a:r>
          </a:p>
          <a:p>
            <a:r>
              <a:rPr lang="en-US" dirty="0"/>
              <a:t>IRC §2101, Estates of nonresidents not citizens, not changed</a:t>
            </a:r>
          </a:p>
        </p:txBody>
      </p:sp>
    </p:spTree>
    <p:extLst>
      <p:ext uri="{BB962C8B-B14F-4D97-AF65-F5344CB8AC3E}">
        <p14:creationId xmlns:p14="http://schemas.microsoft.com/office/powerpoint/2010/main" val="396788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24F6-A9FD-406C-8A93-F7D91AAF566F}"/>
              </a:ext>
            </a:extLst>
          </p:cNvPr>
          <p:cNvSpPr>
            <a:spLocks noGrp="1"/>
          </p:cNvSpPr>
          <p:nvPr>
            <p:ph type="title"/>
          </p:nvPr>
        </p:nvSpPr>
        <p:spPr/>
        <p:txBody>
          <a:bodyPr/>
          <a:lstStyle/>
          <a:p>
            <a:r>
              <a:rPr lang="en-US" dirty="0"/>
              <a:t>Tax Cuts and Jobs Act </a:t>
            </a:r>
            <a:br>
              <a:rPr lang="en-US" dirty="0"/>
            </a:br>
            <a:r>
              <a:rPr lang="en-US" dirty="0"/>
              <a:t>change in exclusion amount</a:t>
            </a:r>
          </a:p>
        </p:txBody>
      </p:sp>
      <p:sp>
        <p:nvSpPr>
          <p:cNvPr id="3" name="Content Placeholder 2">
            <a:extLst>
              <a:ext uri="{FF2B5EF4-FFF2-40B4-BE49-F238E27FC236}">
                <a16:creationId xmlns:a16="http://schemas.microsoft.com/office/drawing/2014/main" id="{0F3D8CEE-8A04-47A7-8846-5990925D5541}"/>
              </a:ext>
            </a:extLst>
          </p:cNvPr>
          <p:cNvSpPr>
            <a:spLocks noGrp="1"/>
          </p:cNvSpPr>
          <p:nvPr>
            <p:ph idx="1"/>
          </p:nvPr>
        </p:nvSpPr>
        <p:spPr>
          <a:xfrm>
            <a:off x="457200" y="2146852"/>
            <a:ext cx="8229600" cy="4289117"/>
          </a:xfrm>
        </p:spPr>
        <p:txBody>
          <a:bodyPr/>
          <a:lstStyle/>
          <a:p>
            <a:r>
              <a:rPr lang="en-US" sz="2200" dirty="0"/>
              <a:t>Section 11061(a) amended IRC §2010(a)(3) to substitute $10,000,000 for $5,000,000</a:t>
            </a:r>
          </a:p>
          <a:p>
            <a:r>
              <a:rPr lang="en-US" sz="2200" dirty="0"/>
              <a:t>2018 pre-Act inflation adjusted exclusion amount - $5.6 million</a:t>
            </a:r>
          </a:p>
          <a:p>
            <a:r>
              <a:rPr lang="en-US" sz="2200" dirty="0"/>
              <a:t>2018 post-Act inflation adjusted exclusion amount - $11.2 million</a:t>
            </a:r>
          </a:p>
          <a:p>
            <a:r>
              <a:rPr lang="en-US" sz="2200" dirty="0"/>
              <a:t>For deaths after December 31, 2025, return to $5 million, adjusted for inflation</a:t>
            </a:r>
          </a:p>
          <a:p>
            <a:r>
              <a:rPr lang="en-US" sz="2200" dirty="0"/>
              <a:t>GST </a:t>
            </a:r>
            <a:r>
              <a:rPr lang="en-US" sz="2200" dirty="0" smtClean="0"/>
              <a:t>exemption, not mentioned, but </a:t>
            </a:r>
            <a:r>
              <a:rPr lang="en-US" sz="2200" dirty="0"/>
              <a:t>based upon basic exclusion amount</a:t>
            </a:r>
          </a:p>
          <a:p>
            <a:r>
              <a:rPr lang="en-US" sz="2200" dirty="0"/>
              <a:t>Portability unchanged</a:t>
            </a:r>
          </a:p>
          <a:p>
            <a:pPr lvl="1"/>
            <a:r>
              <a:rPr lang="en-US" sz="2200" dirty="0"/>
              <a:t>Available for estate &amp; gift taxes; not GST</a:t>
            </a:r>
          </a:p>
        </p:txBody>
      </p:sp>
    </p:spTree>
    <p:extLst>
      <p:ext uri="{BB962C8B-B14F-4D97-AF65-F5344CB8AC3E}">
        <p14:creationId xmlns:p14="http://schemas.microsoft.com/office/powerpoint/2010/main" val="143790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AA3B-F2D9-4F25-B750-65288B701B9F}"/>
              </a:ext>
            </a:extLst>
          </p:cNvPr>
          <p:cNvSpPr>
            <a:spLocks noGrp="1"/>
          </p:cNvSpPr>
          <p:nvPr>
            <p:ph type="title"/>
          </p:nvPr>
        </p:nvSpPr>
        <p:spPr/>
        <p:txBody>
          <a:bodyPr/>
          <a:lstStyle/>
          <a:p>
            <a:r>
              <a:rPr lang="en-US" dirty="0"/>
              <a:t>Planning Pointers</a:t>
            </a:r>
          </a:p>
        </p:txBody>
      </p:sp>
      <p:sp>
        <p:nvSpPr>
          <p:cNvPr id="3" name="Content Placeholder 2">
            <a:extLst>
              <a:ext uri="{FF2B5EF4-FFF2-40B4-BE49-F238E27FC236}">
                <a16:creationId xmlns:a16="http://schemas.microsoft.com/office/drawing/2014/main" id="{AE56D6DD-545F-4EDF-8E66-3A25DED85C89}"/>
              </a:ext>
            </a:extLst>
          </p:cNvPr>
          <p:cNvSpPr>
            <a:spLocks noGrp="1"/>
          </p:cNvSpPr>
          <p:nvPr>
            <p:ph idx="1"/>
          </p:nvPr>
        </p:nvSpPr>
        <p:spPr>
          <a:xfrm>
            <a:off x="457200" y="1855304"/>
            <a:ext cx="8229600" cy="4270859"/>
          </a:xfrm>
        </p:spPr>
        <p:txBody>
          <a:bodyPr/>
          <a:lstStyle/>
          <a:p>
            <a:pPr marL="0" indent="0">
              <a:buNone/>
            </a:pPr>
            <a:endParaRPr lang="en-US" dirty="0"/>
          </a:p>
          <a:p>
            <a:r>
              <a:rPr lang="en-US" dirty="0"/>
              <a:t>Increased GST exemption an opportunity to make a late allocation of the GST exemption to reduce inclusion ratios of irrevocable trusts to zero</a:t>
            </a:r>
          </a:p>
          <a:p>
            <a:r>
              <a:rPr lang="en-US" dirty="0"/>
              <a:t>Make additional lifetime gifts</a:t>
            </a:r>
          </a:p>
          <a:p>
            <a:pPr lvl="1"/>
            <a:r>
              <a:rPr lang="en-US" dirty="0"/>
              <a:t>Alternatives to lifetime gifts that use exclusion amount but retain control of property?</a:t>
            </a:r>
          </a:p>
          <a:p>
            <a:pPr lvl="2"/>
            <a:r>
              <a:rPr lang="en-US" dirty="0"/>
              <a:t>May depend, in part, on state trust law</a:t>
            </a:r>
          </a:p>
          <a:p>
            <a:pPr lvl="2"/>
            <a:r>
              <a:rPr lang="en-US" dirty="0"/>
              <a:t>High risk – few or no precedents</a:t>
            </a:r>
          </a:p>
          <a:p>
            <a:pPr marL="0" indent="0">
              <a:buNone/>
            </a:pPr>
            <a:r>
              <a:rPr lang="en-US" dirty="0"/>
              <a:t> </a:t>
            </a:r>
          </a:p>
        </p:txBody>
      </p:sp>
    </p:spTree>
    <p:extLst>
      <p:ext uri="{BB962C8B-B14F-4D97-AF65-F5344CB8AC3E}">
        <p14:creationId xmlns:p14="http://schemas.microsoft.com/office/powerpoint/2010/main" val="237684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F010-B6AA-44F5-A2E5-47D4A986D4FB}"/>
              </a:ext>
            </a:extLst>
          </p:cNvPr>
          <p:cNvSpPr>
            <a:spLocks noGrp="1"/>
          </p:cNvSpPr>
          <p:nvPr>
            <p:ph type="title"/>
          </p:nvPr>
        </p:nvSpPr>
        <p:spPr/>
        <p:txBody>
          <a:bodyPr/>
          <a:lstStyle/>
          <a:p>
            <a:r>
              <a:rPr lang="en-US" dirty="0"/>
              <a:t>Planning Pointers</a:t>
            </a:r>
          </a:p>
        </p:txBody>
      </p:sp>
      <p:sp>
        <p:nvSpPr>
          <p:cNvPr id="3" name="Content Placeholder 2">
            <a:extLst>
              <a:ext uri="{FF2B5EF4-FFF2-40B4-BE49-F238E27FC236}">
                <a16:creationId xmlns:a16="http://schemas.microsoft.com/office/drawing/2014/main" id="{4CE36776-C228-418E-895A-D877C5CB0ECB}"/>
              </a:ext>
            </a:extLst>
          </p:cNvPr>
          <p:cNvSpPr>
            <a:spLocks noGrp="1"/>
          </p:cNvSpPr>
          <p:nvPr>
            <p:ph idx="1"/>
          </p:nvPr>
        </p:nvSpPr>
        <p:spPr/>
        <p:txBody>
          <a:bodyPr/>
          <a:lstStyle/>
          <a:p>
            <a:r>
              <a:rPr lang="en-US" dirty="0"/>
              <a:t>Congress likely to change law prior to its expiration</a:t>
            </a:r>
          </a:p>
          <a:p>
            <a:r>
              <a:rPr lang="en-US" dirty="0"/>
              <a:t>Use portability to claim additional exclusion amount</a:t>
            </a:r>
          </a:p>
          <a:p>
            <a:pPr lvl="1"/>
            <a:r>
              <a:rPr lang="en-US" dirty="0"/>
              <a:t>Will additional amounts be available at expiration of the Act?</a:t>
            </a:r>
          </a:p>
        </p:txBody>
      </p:sp>
    </p:spTree>
    <p:extLst>
      <p:ext uri="{BB962C8B-B14F-4D97-AF65-F5344CB8AC3E}">
        <p14:creationId xmlns:p14="http://schemas.microsoft.com/office/powerpoint/2010/main" val="621691326"/>
      </p:ext>
    </p:extLst>
  </p:cSld>
  <p:clrMapOvr>
    <a:masterClrMapping/>
  </p:clrMapOvr>
</p:sld>
</file>

<file path=ppt/theme/theme1.xml><?xml version="1.0" encoding="utf-8"?>
<a:theme xmlns:a="http://schemas.openxmlformats.org/drawingml/2006/main" name="nc-state-cal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calsppt</Template>
  <TotalTime>10931</TotalTime>
  <Words>460</Words>
  <Application>Microsoft Office PowerPoint</Application>
  <PresentationFormat>On-screen Show (4:3)</PresentationFormat>
  <Paragraphs>70</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ＭＳ Ｐゴシック</vt:lpstr>
      <vt:lpstr>Arial</vt:lpstr>
      <vt:lpstr>Calibri</vt:lpstr>
      <vt:lpstr>nc-state-cals-ppt-template</vt:lpstr>
      <vt:lpstr>Taxation of Estates and Estates after the Tax Cuts and Jobs Act</vt:lpstr>
      <vt:lpstr>2016 Goals of the GOP*</vt:lpstr>
      <vt:lpstr>Tax Cuts and Jobs Act  income tax rate changes for trusts &amp; estates</vt:lpstr>
      <vt:lpstr>Tax Cuts and Jobs Act  income tax rate changes for trusts &amp; estates</vt:lpstr>
      <vt:lpstr>Tax Cuts and Jobs Act  income tax rate changes for trusts &amp; estates</vt:lpstr>
      <vt:lpstr>Tax Cuts and Jobs Act  change in exclusion amount</vt:lpstr>
      <vt:lpstr>Tax Cuts and Jobs Act  change in exclusion amount</vt:lpstr>
      <vt:lpstr>Planning Pointers</vt:lpstr>
      <vt:lpstr>Planning Pointers</vt:lpstr>
      <vt:lpstr>Planning Pointers</vt:lpstr>
      <vt:lpstr>Planning Pointers</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King</dc:creator>
  <cp:lastModifiedBy>Margaret Huffman</cp:lastModifiedBy>
  <cp:revision>353</cp:revision>
  <dcterms:created xsi:type="dcterms:W3CDTF">2016-11-03T18:02:10Z</dcterms:created>
  <dcterms:modified xsi:type="dcterms:W3CDTF">2018-03-27T20:39:20Z</dcterms:modified>
</cp:coreProperties>
</file>