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465" r:id="rId3"/>
    <p:sldId id="496" r:id="rId4"/>
    <p:sldId id="553" r:id="rId5"/>
    <p:sldId id="555" r:id="rId6"/>
    <p:sldId id="560" r:id="rId7"/>
    <p:sldId id="557" r:id="rId8"/>
    <p:sldId id="558" r:id="rId9"/>
    <p:sldId id="497" r:id="rId10"/>
    <p:sldId id="499" r:id="rId11"/>
    <p:sldId id="498" r:id="rId12"/>
    <p:sldId id="551" r:id="rId13"/>
    <p:sldId id="434" r:id="rId14"/>
    <p:sldId id="435" r:id="rId15"/>
    <p:sldId id="436" r:id="rId16"/>
    <p:sldId id="431" r:id="rId17"/>
    <p:sldId id="515" r:id="rId18"/>
    <p:sldId id="516" r:id="rId19"/>
    <p:sldId id="532" r:id="rId20"/>
    <p:sldId id="545" r:id="rId21"/>
    <p:sldId id="561" r:id="rId22"/>
    <p:sldId id="562" r:id="rId23"/>
    <p:sldId id="531" r:id="rId24"/>
    <p:sldId id="533" r:id="rId25"/>
    <p:sldId id="534" r:id="rId26"/>
    <p:sldId id="549" r:id="rId27"/>
    <p:sldId id="563" r:id="rId28"/>
    <p:sldId id="564" r:id="rId29"/>
    <p:sldId id="537" r:id="rId30"/>
    <p:sldId id="538" r:id="rId31"/>
    <p:sldId id="539" r:id="rId32"/>
    <p:sldId id="540" r:id="rId33"/>
    <p:sldId id="565" r:id="rId34"/>
    <p:sldId id="508" r:id="rId35"/>
    <p:sldId id="494" r:id="rId36"/>
    <p:sldId id="449" r:id="rId37"/>
    <p:sldId id="544" r:id="rId38"/>
    <p:sldId id="495" r:id="rId39"/>
    <p:sldId id="454" r:id="rId40"/>
    <p:sldId id="554" r:id="rId41"/>
    <p:sldId id="556" r:id="rId42"/>
    <p:sldId id="559"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m"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A12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805" autoAdjust="0"/>
    <p:restoredTop sz="86435" autoAdjust="0"/>
  </p:normalViewPr>
  <p:slideViewPr>
    <p:cSldViewPr snapToGrid="0" snapToObjects="1">
      <p:cViewPr varScale="1">
        <p:scale>
          <a:sx n="98" d="100"/>
          <a:sy n="98" d="100"/>
        </p:scale>
        <p:origin x="1575" y="54"/>
      </p:cViewPr>
      <p:guideLst>
        <p:guide orient="horz" pos="2160"/>
        <p:guide pos="2880"/>
      </p:guideLst>
    </p:cSldViewPr>
  </p:slideViewPr>
  <p:outlineViewPr>
    <p:cViewPr>
      <p:scale>
        <a:sx n="33" d="100"/>
        <a:sy n="33" d="100"/>
      </p:scale>
      <p:origin x="0" y="-495"/>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F6F186-2B94-4B3B-8416-BC28E7382332}" type="datetimeFigureOut">
              <a:rPr lang="en-US" smtClean="0"/>
              <a:t>11/14/2018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A4B6A5-2B35-4286-A73F-A8D6296A2C80}" type="slidenum">
              <a:rPr lang="en-US" smtClean="0"/>
              <a:t>‹#›</a:t>
            </a:fld>
            <a:endParaRPr lang="en-US" dirty="0"/>
          </a:p>
        </p:txBody>
      </p:sp>
    </p:spTree>
    <p:extLst>
      <p:ext uri="{BB962C8B-B14F-4D97-AF65-F5344CB8AC3E}">
        <p14:creationId xmlns:p14="http://schemas.microsoft.com/office/powerpoint/2010/main" val="368203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A4B6A5-2B35-4286-A73F-A8D6296A2C80}" type="slidenum">
              <a:rPr lang="en-US" smtClean="0"/>
              <a:t>2</a:t>
            </a:fld>
            <a:endParaRPr lang="en-US" dirty="0"/>
          </a:p>
        </p:txBody>
      </p:sp>
    </p:spTree>
    <p:extLst>
      <p:ext uri="{BB962C8B-B14F-4D97-AF65-F5344CB8AC3E}">
        <p14:creationId xmlns:p14="http://schemas.microsoft.com/office/powerpoint/2010/main" val="603690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A4B6A5-2B35-4286-A73F-A8D6296A2C80}" type="slidenum">
              <a:rPr lang="en-US" smtClean="0"/>
              <a:t>7</a:t>
            </a:fld>
            <a:endParaRPr lang="en-US" dirty="0"/>
          </a:p>
        </p:txBody>
      </p:sp>
    </p:spTree>
    <p:extLst>
      <p:ext uri="{BB962C8B-B14F-4D97-AF65-F5344CB8AC3E}">
        <p14:creationId xmlns:p14="http://schemas.microsoft.com/office/powerpoint/2010/main" val="4246815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A4B6A5-2B35-4286-A73F-A8D6296A2C80}" type="slidenum">
              <a:rPr lang="en-US" smtClean="0"/>
              <a:t>8</a:t>
            </a:fld>
            <a:endParaRPr lang="en-US" dirty="0"/>
          </a:p>
        </p:txBody>
      </p:sp>
    </p:spTree>
    <p:extLst>
      <p:ext uri="{BB962C8B-B14F-4D97-AF65-F5344CB8AC3E}">
        <p14:creationId xmlns:p14="http://schemas.microsoft.com/office/powerpoint/2010/main" val="67426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A4B6A5-2B35-4286-A73F-A8D6296A2C80}" type="slidenum">
              <a:rPr lang="en-US" smtClean="0"/>
              <a:t>10</a:t>
            </a:fld>
            <a:endParaRPr lang="en-US" dirty="0"/>
          </a:p>
        </p:txBody>
      </p:sp>
    </p:spTree>
    <p:extLst>
      <p:ext uri="{BB962C8B-B14F-4D97-AF65-F5344CB8AC3E}">
        <p14:creationId xmlns:p14="http://schemas.microsoft.com/office/powerpoint/2010/main" val="739398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A4B6A5-2B35-4286-A73F-A8D6296A2C80}" type="slidenum">
              <a:rPr lang="en-US" smtClean="0"/>
              <a:t>23</a:t>
            </a:fld>
            <a:endParaRPr lang="en-US" dirty="0"/>
          </a:p>
        </p:txBody>
      </p:sp>
    </p:spTree>
    <p:extLst>
      <p:ext uri="{BB962C8B-B14F-4D97-AF65-F5344CB8AC3E}">
        <p14:creationId xmlns:p14="http://schemas.microsoft.com/office/powerpoint/2010/main" val="4260412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DD309-9AEE-468C-8BEA-D442B45EFE03}" type="slidenum">
              <a:rPr lang="en-US" smtClean="0"/>
              <a:t>35</a:t>
            </a:fld>
            <a:endParaRPr lang="en-US" dirty="0"/>
          </a:p>
        </p:txBody>
      </p:sp>
    </p:spTree>
    <p:extLst>
      <p:ext uri="{BB962C8B-B14F-4D97-AF65-F5344CB8AC3E}">
        <p14:creationId xmlns:p14="http://schemas.microsoft.com/office/powerpoint/2010/main" val="9621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DD309-9AEE-468C-8BEA-D442B45EFE03}" type="slidenum">
              <a:rPr lang="en-US" smtClean="0"/>
              <a:t>38</a:t>
            </a:fld>
            <a:endParaRPr lang="en-US" dirty="0"/>
          </a:p>
        </p:txBody>
      </p:sp>
    </p:spTree>
    <p:extLst>
      <p:ext uri="{BB962C8B-B14F-4D97-AF65-F5344CB8AC3E}">
        <p14:creationId xmlns:p14="http://schemas.microsoft.com/office/powerpoint/2010/main" val="712597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8ACA7-C99A-47AD-B4D2-2C59C53A9769}" type="slidenum">
              <a:rPr lang="en-US" altLang="en-US"/>
              <a:pPr/>
              <a:t>39</a:t>
            </a:fld>
            <a:endParaRPr lang="en-US" altLang="en-US" dirty="0"/>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90611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A4B6A5-2B35-4286-A73F-A8D6296A2C80}" type="slidenum">
              <a:rPr lang="en-US" smtClean="0"/>
              <a:t>42</a:t>
            </a:fld>
            <a:endParaRPr lang="en-US" dirty="0"/>
          </a:p>
        </p:txBody>
      </p:sp>
    </p:spTree>
    <p:extLst>
      <p:ext uri="{BB962C8B-B14F-4D97-AF65-F5344CB8AC3E}">
        <p14:creationId xmlns:p14="http://schemas.microsoft.com/office/powerpoint/2010/main" val="926953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130425"/>
            <a:ext cx="8239696" cy="1470025"/>
          </a:xfrm>
          <a:prstGeom prst="rect">
            <a:avLst/>
          </a:prstGeom>
        </p:spPr>
        <p:txBody>
          <a:bodyPr anchor="t"/>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57200" y="3886200"/>
            <a:ext cx="8239696" cy="1752600"/>
          </a:xfrm>
          <a:prstGeom prst="rect">
            <a:avLst/>
          </a:prstGeom>
        </p:spPr>
        <p:txBody>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5E3D80D-321D-164E-8B02-C96D7FF97282}" type="datetimeFigureOut">
              <a:rPr lang="en-US"/>
              <a:pPr>
                <a:defRPr/>
              </a:pPr>
              <a:t>11/14/2018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5BE3B5-77A7-8049-8D89-3ABD58699FD8}" type="slidenum">
              <a:rPr lang="en-US"/>
              <a:pPr>
                <a:defRPr/>
              </a:pPr>
              <a:t>‹#›</a:t>
            </a:fld>
            <a:endParaRPr lang="en-US" dirty="0"/>
          </a:p>
        </p:txBody>
      </p:sp>
    </p:spTree>
    <p:extLst>
      <p:ext uri="{BB962C8B-B14F-4D97-AF65-F5344CB8AC3E}">
        <p14:creationId xmlns:p14="http://schemas.microsoft.com/office/powerpoint/2010/main" val="228880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1325"/>
            <a:ext cx="8239696" cy="900201"/>
          </a:xfrm>
          <a:prstGeom prst="rect">
            <a:avLst/>
          </a:prstGeom>
        </p:spPr>
        <p:txBody>
          <a:bodyPr anchor="t"/>
          <a:lstStyle/>
          <a:p>
            <a:r>
              <a:rPr lang="en-US"/>
              <a:t>Click to edit Master title style</a:t>
            </a:r>
            <a:endParaRPr lang="en-US" dirty="0"/>
          </a:p>
        </p:txBody>
      </p:sp>
      <p:sp>
        <p:nvSpPr>
          <p:cNvPr id="3" name="Content Placeholder 2"/>
          <p:cNvSpPr>
            <a:spLocks noGrp="1"/>
          </p:cNvSpPr>
          <p:nvPr>
            <p:ph idx="1"/>
          </p:nvPr>
        </p:nvSpPr>
        <p:spPr>
          <a:xfrm>
            <a:off x="457200" y="2499664"/>
            <a:ext cx="8239696" cy="3626499"/>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lvl1pPr>
              <a:defRPr/>
            </a:lvl1pPr>
          </a:lstStyle>
          <a:p>
            <a:pPr>
              <a:defRPr/>
            </a:pPr>
            <a:fld id="{2E917D92-99FC-7540-B54A-33593894C18C}" type="datetimeFigureOut">
              <a:rPr lang="en-US"/>
              <a:pPr>
                <a:defRPr/>
              </a:pPr>
              <a:t>11/14/2018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5509D4B-8053-4C49-B669-25202F821987}" type="slidenum">
              <a:rPr lang="en-US"/>
              <a:pPr>
                <a:defRPr/>
              </a:pPr>
              <a:t>‹#›</a:t>
            </a:fld>
            <a:endParaRPr lang="en-US" dirty="0"/>
          </a:p>
        </p:txBody>
      </p:sp>
    </p:spTree>
    <p:extLst>
      <p:ext uri="{BB962C8B-B14F-4D97-AF65-F5344CB8AC3E}">
        <p14:creationId xmlns:p14="http://schemas.microsoft.com/office/powerpoint/2010/main" val="4095354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798390"/>
            <a:ext cx="8239695" cy="1358338"/>
          </a:xfrm>
          <a:prstGeom prst="rect">
            <a:avLst/>
          </a:prstGeom>
        </p:spPr>
        <p:txBody>
          <a:bodyPr anchor="t"/>
          <a:lstStyle>
            <a:lvl1pPr algn="ctr">
              <a:defRPr sz="3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457200" y="1141325"/>
            <a:ext cx="8239695" cy="3265575"/>
          </a:xfrm>
          <a:prstGeom prst="rect">
            <a:avLst/>
          </a:prstGeo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00ED978-0433-3F44-8734-E6709F1C0E68}" type="datetimeFigureOut">
              <a:rPr lang="en-US"/>
              <a:pPr>
                <a:defRPr/>
              </a:pPr>
              <a:t>11/14/2018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39E8BE-79CB-4541-B87A-BF36672BE622}" type="slidenum">
              <a:rPr lang="en-US"/>
              <a:pPr>
                <a:defRPr/>
              </a:pPr>
              <a:t>‹#›</a:t>
            </a:fld>
            <a:endParaRPr lang="en-US" dirty="0"/>
          </a:p>
        </p:txBody>
      </p:sp>
    </p:spTree>
    <p:extLst>
      <p:ext uri="{BB962C8B-B14F-4D97-AF65-F5344CB8AC3E}">
        <p14:creationId xmlns:p14="http://schemas.microsoft.com/office/powerpoint/2010/main" val="171086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1325"/>
            <a:ext cx="8239696" cy="908238"/>
          </a:xfrm>
          <a:prstGeom prst="rect">
            <a:avLst/>
          </a:prstGeom>
        </p:spPr>
        <p:txBody>
          <a:bodyPr anchor="t"/>
          <a:lstStyle/>
          <a:p>
            <a:r>
              <a:rPr lang="en-US"/>
              <a:t>Click to edit Master title style</a:t>
            </a:r>
            <a:endParaRPr lang="en-US" dirty="0"/>
          </a:p>
        </p:txBody>
      </p:sp>
      <p:sp>
        <p:nvSpPr>
          <p:cNvPr id="3" name="Content Placeholder 2"/>
          <p:cNvSpPr>
            <a:spLocks noGrp="1"/>
          </p:cNvSpPr>
          <p:nvPr>
            <p:ph sz="half" idx="1"/>
          </p:nvPr>
        </p:nvSpPr>
        <p:spPr>
          <a:xfrm>
            <a:off x="457199" y="2507701"/>
            <a:ext cx="3883211" cy="36184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814640" y="2507701"/>
            <a:ext cx="3882255" cy="36184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Date Placeholder 3"/>
          <p:cNvSpPr>
            <a:spLocks noGrp="1"/>
          </p:cNvSpPr>
          <p:nvPr>
            <p:ph type="dt" sz="half" idx="10"/>
          </p:nvPr>
        </p:nvSpPr>
        <p:spPr/>
        <p:txBody>
          <a:bodyPr/>
          <a:lstStyle>
            <a:lvl1pPr>
              <a:defRPr/>
            </a:lvl1pPr>
          </a:lstStyle>
          <a:p>
            <a:pPr>
              <a:defRPr/>
            </a:pPr>
            <a:fld id="{9F2F21B1-7BDA-DE4D-803D-BBE238A9E427}" type="datetimeFigureOut">
              <a:rPr lang="en-US"/>
              <a:pPr>
                <a:defRPr/>
              </a:pPr>
              <a:t>11/14/2018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1E6FC7C-BC32-2B46-9E5A-9E5676AA8284}" type="slidenum">
              <a:rPr lang="en-US"/>
              <a:pPr>
                <a:defRPr/>
              </a:pPr>
              <a:t>‹#›</a:t>
            </a:fld>
            <a:endParaRPr lang="en-US" dirty="0"/>
          </a:p>
        </p:txBody>
      </p:sp>
    </p:spTree>
    <p:extLst>
      <p:ext uri="{BB962C8B-B14F-4D97-AF65-F5344CB8AC3E}">
        <p14:creationId xmlns:p14="http://schemas.microsoft.com/office/powerpoint/2010/main" val="3814489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1325"/>
            <a:ext cx="8239696" cy="908237"/>
          </a:xfrm>
          <a:prstGeom prst="rect">
            <a:avLst/>
          </a:prstGeom>
        </p:spPr>
        <p:txBody>
          <a:bodyPr anchor="t"/>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F299561-90F9-D546-A9E6-2C19B3D6C238}" type="datetimeFigureOut">
              <a:rPr lang="en-US"/>
              <a:pPr>
                <a:defRPr/>
              </a:pPr>
              <a:t>11/14/2018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DF0D54C-F9AD-774C-A6CA-EC7507653512}" type="slidenum">
              <a:rPr lang="en-US"/>
              <a:pPr>
                <a:defRPr/>
              </a:pPr>
              <a:t>‹#›</a:t>
            </a:fld>
            <a:endParaRPr lang="en-US" dirty="0"/>
          </a:p>
        </p:txBody>
      </p:sp>
    </p:spTree>
    <p:extLst>
      <p:ext uri="{BB962C8B-B14F-4D97-AF65-F5344CB8AC3E}">
        <p14:creationId xmlns:p14="http://schemas.microsoft.com/office/powerpoint/2010/main" val="123523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1326"/>
            <a:ext cx="3441132" cy="795712"/>
          </a:xfrm>
          <a:prstGeom prst="rect">
            <a:avLst/>
          </a:prstGeom>
        </p:spPr>
        <p:txBody>
          <a:bodyPr anchor="t"/>
          <a:lstStyle>
            <a:lvl1pPr algn="l">
              <a:defRPr sz="2000" b="1"/>
            </a:lvl1pPr>
          </a:lstStyle>
          <a:p>
            <a:r>
              <a:rPr lang="en-US" dirty="0"/>
              <a:t>Click to edit </a:t>
            </a:r>
            <a:br>
              <a:rPr lang="en-US" dirty="0"/>
            </a:br>
            <a:r>
              <a:rPr lang="en-US" dirty="0"/>
              <a:t>Master title style</a:t>
            </a:r>
          </a:p>
        </p:txBody>
      </p:sp>
      <p:sp>
        <p:nvSpPr>
          <p:cNvPr id="3" name="Content Placeholder 2"/>
          <p:cNvSpPr>
            <a:spLocks noGrp="1"/>
          </p:cNvSpPr>
          <p:nvPr>
            <p:ph idx="1" hasCustomPrompt="1"/>
          </p:nvPr>
        </p:nvSpPr>
        <p:spPr>
          <a:xfrm>
            <a:off x="4123390" y="1141326"/>
            <a:ext cx="4573506" cy="4984837"/>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a:t>
            </a:r>
            <a:br>
              <a:rPr lang="en-US" dirty="0"/>
            </a:br>
            <a:r>
              <a:rPr lang="en-US" dirty="0"/>
              <a:t>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2049563"/>
            <a:ext cx="3441132" cy="4076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3E3AE7-362A-B943-9406-9F47FCE25A7D}" type="datetimeFigureOut">
              <a:rPr lang="en-US"/>
              <a:pPr>
                <a:defRPr/>
              </a:pPr>
              <a:t>11/14/2018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8FEB413-5BE4-F94D-8057-F50FE3F250BF}" type="slidenum">
              <a:rPr lang="en-US"/>
              <a:pPr>
                <a:defRPr/>
              </a:pPr>
              <a:t>‹#›</a:t>
            </a:fld>
            <a:endParaRPr lang="en-US" dirty="0"/>
          </a:p>
        </p:txBody>
      </p:sp>
    </p:spTree>
    <p:extLst>
      <p:ext uri="{BB962C8B-B14F-4D97-AF65-F5344CB8AC3E}">
        <p14:creationId xmlns:p14="http://schemas.microsoft.com/office/powerpoint/2010/main" val="3503097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031476"/>
            <a:ext cx="8239695" cy="570663"/>
          </a:xfrm>
          <a:prstGeom prst="rect">
            <a:avLst/>
          </a:prstGeom>
        </p:spPr>
        <p:txBody>
          <a:bodyPr anchor="b"/>
          <a:lstStyle>
            <a:lvl1pPr algn="ctr">
              <a:defRPr sz="2000" b="1"/>
            </a:lvl1pPr>
          </a:lstStyle>
          <a:p>
            <a:r>
              <a:rPr lang="en-US"/>
              <a:t>Click to edit Master title style</a:t>
            </a:r>
            <a:endParaRPr lang="en-US" dirty="0"/>
          </a:p>
        </p:txBody>
      </p:sp>
      <p:sp>
        <p:nvSpPr>
          <p:cNvPr id="3" name="Picture Placeholder 2"/>
          <p:cNvSpPr>
            <a:spLocks noGrp="1"/>
          </p:cNvSpPr>
          <p:nvPr>
            <p:ph type="pic" idx="1"/>
          </p:nvPr>
        </p:nvSpPr>
        <p:spPr>
          <a:xfrm>
            <a:off x="457201" y="916275"/>
            <a:ext cx="8239696" cy="38113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1" y="5714665"/>
            <a:ext cx="8239695" cy="457534"/>
          </a:xfrm>
          <a:prstGeom prst="rect">
            <a:avLst/>
          </a:prstGeo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3AC0641-C6EE-0640-A0AE-0A759696000B}" type="datetimeFigureOut">
              <a:rPr lang="en-US"/>
              <a:pPr>
                <a:defRPr/>
              </a:pPr>
              <a:t>11/14/2018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9E12EE1-9156-2F4F-B0BF-9D3515A0E1FB}" type="slidenum">
              <a:rPr lang="en-US"/>
              <a:pPr>
                <a:defRPr/>
              </a:pPr>
              <a:t>‹#›</a:t>
            </a:fld>
            <a:endParaRPr lang="en-US" dirty="0"/>
          </a:p>
        </p:txBody>
      </p:sp>
    </p:spTree>
    <p:extLst>
      <p:ext uri="{BB962C8B-B14F-4D97-AF65-F5344CB8AC3E}">
        <p14:creationId xmlns:p14="http://schemas.microsoft.com/office/powerpoint/2010/main" val="153319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i="0"/>
            </a:lvl1pPr>
          </a:lstStyle>
          <a:p>
            <a:endParaRPr lang="en-US" altLang="en-US" dirty="0"/>
          </a:p>
          <a:p>
            <a:r>
              <a:rPr lang="en-US" altLang="en-US" i="1" dirty="0"/>
              <a:t>Piggott, Shumaker, Curtis</a:t>
            </a:r>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6D66FE1A-3D71-40D3-8C74-70F5313B7CDE}" type="slidenum">
              <a:rPr lang="en-US" altLang="en-US"/>
              <a:pPr/>
              <a:t>‹#›</a:t>
            </a:fld>
            <a:endParaRPr lang="en-US" altLang="en-US" dirty="0"/>
          </a:p>
        </p:txBody>
      </p:sp>
    </p:spTree>
    <p:extLst>
      <p:ext uri="{BB962C8B-B14F-4D97-AF65-F5344CB8AC3E}">
        <p14:creationId xmlns:p14="http://schemas.microsoft.com/office/powerpoint/2010/main" val="3639595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file://localhost/Users/mikequinlan/Desktop/125%20PowerPoint/125PPTlogos/Horizontal125PPT.wmf" TargetMode="External"/><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283689"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452BEF93-3DF4-0D4F-A788-2AAD6973C11D}" type="datetimeFigureOut">
              <a:rPr lang="en-US"/>
              <a:pPr>
                <a:defRPr/>
              </a:pPr>
              <a:t>11/14/2018</a:t>
            </a:fld>
            <a:endParaRPr lang="en-US" dirty="0"/>
          </a:p>
        </p:txBody>
      </p:sp>
      <p:sp>
        <p:nvSpPr>
          <p:cNvPr id="5" name="Footer Placeholder 4"/>
          <p:cNvSpPr>
            <a:spLocks noGrp="1"/>
          </p:cNvSpPr>
          <p:nvPr>
            <p:ph type="ftr" sz="quarter" idx="3"/>
          </p:nvPr>
        </p:nvSpPr>
        <p:spPr>
          <a:xfrm>
            <a:off x="2982023" y="6356350"/>
            <a:ext cx="3207081"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414163" y="6356350"/>
            <a:ext cx="2282733"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160333CF-EFE4-C34E-8F8C-297146A7460B}" type="slidenum">
              <a:rPr lang="en-US"/>
              <a:pPr>
                <a:defRPr/>
              </a:pPr>
              <a:t>‹#›</a:t>
            </a:fld>
            <a:endParaRPr lang="en-US" dirty="0"/>
          </a:p>
        </p:txBody>
      </p:sp>
      <p:sp>
        <p:nvSpPr>
          <p:cNvPr id="1030" name="Title Placeholder 1"/>
          <p:cNvSpPr>
            <a:spLocks noGrp="1"/>
          </p:cNvSpPr>
          <p:nvPr>
            <p:ph type="title"/>
          </p:nvPr>
        </p:nvSpPr>
        <p:spPr bwMode="auto">
          <a:xfrm>
            <a:off x="457200" y="1141326"/>
            <a:ext cx="8239696" cy="11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Headline Line One</a:t>
            </a:r>
            <a:br>
              <a:rPr lang="en-US" dirty="0"/>
            </a:br>
            <a:r>
              <a:rPr lang="en-US" dirty="0"/>
              <a:t>Headline Line Two</a:t>
            </a:r>
          </a:p>
        </p:txBody>
      </p:sp>
      <p:sp>
        <p:nvSpPr>
          <p:cNvPr id="1031" name="Text Placeholder 2"/>
          <p:cNvSpPr>
            <a:spLocks noGrp="1"/>
          </p:cNvSpPr>
          <p:nvPr>
            <p:ph type="body" idx="1"/>
          </p:nvPr>
        </p:nvSpPr>
        <p:spPr bwMode="auto">
          <a:xfrm>
            <a:off x="457200" y="2507700"/>
            <a:ext cx="8239696" cy="361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3" name="Horizontal125PPT.wmf" descr="/Users/mikequinlan/Desktop/125 PowerPoint/125PPTlogos/Horizontal125PPT.wmf"/>
          <p:cNvPicPr>
            <a:picLocks noChangeAspect="1"/>
          </p:cNvPicPr>
          <p:nvPr/>
        </p:nvPicPr>
        <p:blipFill>
          <a:blip r:embed="rId10" r:link="rId11">
            <a:extLst>
              <a:ext uri="{28A0092B-C50C-407E-A947-70E740481C1C}">
                <a14:useLocalDpi xmlns:a14="http://schemas.microsoft.com/office/drawing/2010/main" val="0"/>
              </a:ext>
            </a:extLst>
          </a:blip>
          <a:stretch>
            <a:fillRect/>
          </a:stretch>
        </p:blipFill>
        <p:spPr>
          <a:xfrm>
            <a:off x="0" y="0"/>
            <a:ext cx="9144000" cy="571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 id="2147483657" r:id="rId7"/>
    <p:sldLayoutId id="2147483658" r:id="rId8"/>
  </p:sldLayoutIdLst>
  <p:txStyles>
    <p:titleStyle>
      <a:lvl1pPr algn="ctr" defTabSz="457200" rtl="0" eaLnBrk="1" fontAlgn="base" hangingPunct="1">
        <a:spcBef>
          <a:spcPct val="0"/>
        </a:spcBef>
        <a:spcAft>
          <a:spcPct val="0"/>
        </a:spcAft>
        <a:defRPr sz="4000" b="1" i="0" kern="1200">
          <a:solidFill>
            <a:schemeClr val="tx1"/>
          </a:solidFill>
          <a:latin typeface="Arial"/>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600" kern="1200">
          <a:solidFill>
            <a:schemeClr val="tx1"/>
          </a:solidFill>
          <a:latin typeface="Arial"/>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3000" kern="1200">
          <a:solidFill>
            <a:schemeClr val="tx1"/>
          </a:solidFill>
          <a:latin typeface="Arial"/>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3600" kern="1200">
          <a:solidFill>
            <a:schemeClr val="tx1"/>
          </a:solidFill>
          <a:latin typeface="Arial"/>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3600" kern="1200">
          <a:solidFill>
            <a:schemeClr val="tx1"/>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file:///D:\CloudStation\nep\a_aa_stuff\nc_stuff\extension\data_for_slides\updated_nc_planted_acres_2015.xlsx!updated_nc_planted_acres!R34C38:R44C53" TargetMode="External"/></Relationships>
</file>

<file path=ppt/slides/_rels/slide11.xml.rels><?xml version="1.0" encoding="UTF-8" standalone="yes"?>
<Relationships xmlns="http://schemas.openxmlformats.org/package/2006/relationships"><Relationship Id="rId3" Type="http://schemas.openxmlformats.org/officeDocument/2006/relationships/oleObject" Target="file:///D:\CloudStation\nep\a_aa_stuff\nc_stuff\extension\data_for_slides\updated_nc_planted_acres_2015.xlsx!2010-2017" TargetMode="External"/><Relationship Id="rId2" Type="http://schemas.openxmlformats.org/officeDocument/2006/relationships/slideLayout" Target="../slideLayouts/slideLayout8.xml"/><Relationship Id="rId1" Type="http://schemas.openxmlformats.org/officeDocument/2006/relationships/vmlDrawing" Target="../drawings/vmlDrawing6.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oleObject" Target="file:///D:\CloudStation\nep\a_aa_stuff\nc_stuff\extension\data_for_slides\updated_nc_planted_acres_2015.xlsx!Feed%20Grains%202008-2018" TargetMode="External"/><Relationship Id="rId2" Type="http://schemas.openxmlformats.org/officeDocument/2006/relationships/slideLayout" Target="../slideLayouts/slideLayout8.xml"/><Relationship Id="rId1" Type="http://schemas.openxmlformats.org/officeDocument/2006/relationships/vmlDrawing" Target="../drawings/vmlDrawing7.v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file:///G:\My%20Drive\NEP\a_aa_stuff\nc_stuff\extension\workshops_2018\sorghum\Piggott_Schweizer_ARE_NCSU_Animal_Agriculture_Head_count_f.xlsx!updated_nc_planted_acres%20(2)!R42C27:R58C31"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oleObject" Target="file:///D:\CloudStation\nep\a_aa_stuff\nc_stuff\extension\data_for_slides\corn_s_d.xlsx!shorter!R2C1:R22C5" TargetMode="Externa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oleObject" Target="file:///G:\My%20Drive\NEP\a_aa_stuff\nc_stuff\extension\data_for_slides\corn_graphs.xlsx!supply"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oleObject" Target="file:///G:\My%20Drive\NEP\a_aa_stuff\nc_stuff\extension\data_for_slides\corn_graphs.xlsx!ending%20stocks" TargetMode="Externa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file:///D:\CloudStation\nep\a_aa_stuff\nc_stuff\extension\data_for_slides\farm_income.xlsx!income!R1C1:R17C11" TargetMode="External"/></Relationships>
</file>

<file path=ppt/slides/_rels/slide20.xml.rels><?xml version="1.0" encoding="UTF-8" standalone="yes"?>
<Relationships xmlns="http://schemas.openxmlformats.org/package/2006/relationships"><Relationship Id="rId3" Type="http://schemas.openxmlformats.org/officeDocument/2006/relationships/oleObject" Target="file:///G:\My%20Drive\NEP\a_aa_stuff\nc_stuff\extension\data_for_slides\corn_graphs.xlsx!stocks_use" TargetMode="Externa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9.emf"/><Relationship Id="rId4" Type="http://schemas.openxmlformats.org/officeDocument/2006/relationships/oleObject" Target="file:///G:\My%20Drive\NEP\a_aa_stuff\nc_stuff\extension\data_for_slides\soybean_s_d.xlsx!new_insert!R3C1:R25C5" TargetMode="External"/></Relationships>
</file>

<file path=ppt/slides/_rels/slide24.xml.rels><?xml version="1.0" encoding="UTF-8" standalone="yes"?>
<Relationships xmlns="http://schemas.openxmlformats.org/package/2006/relationships"><Relationship Id="rId3" Type="http://schemas.openxmlformats.org/officeDocument/2006/relationships/oleObject" Target="file:///G:\My%20Drive\NEP\a_aa_stuff\nc_stuff\extension\data_for_slides\soybean_graphs.xlsx!supply" TargetMode="Externa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3" Type="http://schemas.openxmlformats.org/officeDocument/2006/relationships/oleObject" Target="file:///G:\My%20Drive\NEP\a_aa_stuff\nc_stuff\extension\data_for_slides\soybean_graphs.xlsx!ending_stocks" TargetMode="Externa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3" Type="http://schemas.openxmlformats.org/officeDocument/2006/relationships/oleObject" Target="file:///G:\My%20Drive\NEP\a_aa_stuff\nc_stuff\extension\data_for_slides\soybean_graphs.xlsx!stocks_use" TargetMode="Externa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2.emf"/></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file:///G:\My%20Drive\NEP\a_aa_stuff\nc_stuff\extension\data_for_slides\wheat_s_d.xlsx!balance%20sheet!R1C1:R26C5" TargetMode="External"/><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3" Type="http://schemas.openxmlformats.org/officeDocument/2006/relationships/oleObject" Target="file:///D:\CloudStation\nep\a_aa_stuff\nc_stuff\extension\data_for_slides\farm_income.xlsx!bar_income"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oleObject" Target="file:///G:\My%20Drive\NEP\a_aa_stuff\nc_stuff\extension\data_for_slides\wheat_graphs.xlsx!supply" TargetMode="External"/><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6.emf"/></Relationships>
</file>

<file path=ppt/slides/_rels/slide31.xml.rels><?xml version="1.0" encoding="UTF-8" standalone="yes"?>
<Relationships xmlns="http://schemas.openxmlformats.org/package/2006/relationships"><Relationship Id="rId3" Type="http://schemas.openxmlformats.org/officeDocument/2006/relationships/oleObject" Target="file:///G:\My%20Drive\NEP\a_aa_stuff\nc_stuff\extension\data_for_slides\wheat_graphs.xlsx!stock_use" TargetMode="External"/><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7.emf"/></Relationships>
</file>

<file path=ppt/slides/_rels/slide32.xml.rels><?xml version="1.0" encoding="UTF-8" standalone="yes"?>
<Relationships xmlns="http://schemas.openxmlformats.org/package/2006/relationships"><Relationship Id="rId3" Type="http://schemas.openxmlformats.org/officeDocument/2006/relationships/oleObject" Target="file:///G:\My%20Drive\NEP\a_aa_stuff\nc_stuff\extension\data_for_slides\wheat_graphs.xlsx!ending%20stocks" TargetMode="Externa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28.emf"/></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file:///G:\My%20Drive\NEP\a_aa_stuff\nc_stuff\extension\workshops_2018\sorghum\Crop-Comparison-Tool%20(6).xlsx!crop_comparison!R1C1:R45C6" TargetMode="External"/><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3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file:///G:\My%20Drive\NEP\a_aa_stuff\nc_stuff\extension\workshops_2018\state_extension_conference\US_export.xlsx!Soybean%20Exports"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file:///D:\CloudStation\nep\a_aa_stuff\nc_stuff\extension\data_for_slides\areas_planted.xlsx!new_plot" TargetMode="External"/><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a:xfrm>
            <a:off x="326572" y="880413"/>
            <a:ext cx="8596448" cy="1470025"/>
          </a:xfrm>
        </p:spPr>
        <p:txBody>
          <a:bodyPr/>
          <a:lstStyle/>
          <a:p>
            <a:pPr algn="l"/>
            <a:r>
              <a:rPr lang="en-US" dirty="0">
                <a:solidFill>
                  <a:schemeClr val="bg1">
                    <a:lumMod val="50000"/>
                  </a:schemeClr>
                </a:solidFill>
                <a:latin typeface="Arial" pitchFamily="34" charset="0"/>
                <a:cs typeface="Arial" pitchFamily="34" charset="0"/>
              </a:rPr>
              <a:t>US and NC Outlook for Corn, Soybeans, and Wheat</a:t>
            </a:r>
          </a:p>
        </p:txBody>
      </p:sp>
      <p:sp>
        <p:nvSpPr>
          <p:cNvPr id="3" name="Subtitle 2"/>
          <p:cNvSpPr>
            <a:spLocks noGrp="1"/>
          </p:cNvSpPr>
          <p:nvPr>
            <p:ph type="subTitle" idx="1"/>
          </p:nvPr>
        </p:nvSpPr>
        <p:spPr>
          <a:xfrm>
            <a:off x="457200" y="2470842"/>
            <a:ext cx="8239696" cy="4323927"/>
          </a:xfrm>
        </p:spPr>
        <p:txBody>
          <a:bodyPr rtlCol="0">
            <a:normAutofit fontScale="92500" lnSpcReduction="10000"/>
          </a:bodyPr>
          <a:lstStyle/>
          <a:p>
            <a:pPr algn="l"/>
            <a:r>
              <a:rPr lang="en-US" b="1" i="1" dirty="0">
                <a:solidFill>
                  <a:schemeClr val="tx1"/>
                </a:solidFill>
                <a:latin typeface="Arial" charset="0"/>
              </a:rPr>
              <a:t>Nick Piggott</a:t>
            </a:r>
          </a:p>
          <a:p>
            <a:pPr algn="l"/>
            <a:r>
              <a:rPr lang="en-US" b="1" i="1" dirty="0">
                <a:solidFill>
                  <a:schemeClr val="tx1"/>
                </a:solidFill>
                <a:latin typeface="Arial" charset="0"/>
              </a:rPr>
              <a:t>Dept of Agricultural &amp; Resource Economics</a:t>
            </a:r>
          </a:p>
          <a:p>
            <a:pPr algn="l"/>
            <a:r>
              <a:rPr lang="en-US" b="1" i="1" dirty="0">
                <a:solidFill>
                  <a:schemeClr val="tx1"/>
                </a:solidFill>
                <a:latin typeface="Arial" charset="0"/>
              </a:rPr>
              <a:t>North Carolina State University</a:t>
            </a:r>
          </a:p>
          <a:p>
            <a:pPr algn="l"/>
            <a:endParaRPr lang="en-US" b="1" i="1" dirty="0">
              <a:solidFill>
                <a:schemeClr val="tx1"/>
              </a:solidFill>
              <a:latin typeface="Arial" charset="0"/>
            </a:endParaRPr>
          </a:p>
          <a:p>
            <a:pPr algn="l"/>
            <a:r>
              <a:rPr lang="en-US" sz="2400" b="1" i="1" dirty="0">
                <a:solidFill>
                  <a:schemeClr val="tx1"/>
                </a:solidFill>
                <a:latin typeface="Arial" charset="0"/>
              </a:rPr>
              <a:t>Email: </a:t>
            </a:r>
            <a:r>
              <a:rPr lang="en-US" sz="2400" b="1" i="1" dirty="0">
                <a:solidFill>
                  <a:schemeClr val="bg1">
                    <a:lumMod val="50000"/>
                  </a:schemeClr>
                </a:solidFill>
                <a:latin typeface="Arial" charset="0"/>
              </a:rPr>
              <a:t>nick_piggott@ncsu.edu</a:t>
            </a:r>
          </a:p>
          <a:p>
            <a:endParaRPr lang="en-US" sz="2400" b="1" i="1" dirty="0">
              <a:solidFill>
                <a:schemeClr val="bg1">
                  <a:lumMod val="50000"/>
                </a:schemeClr>
              </a:solidFill>
              <a:latin typeface="Arial" charset="0"/>
            </a:endParaRPr>
          </a:p>
          <a:p>
            <a:r>
              <a:rPr lang="en-US" sz="2400" b="1" i="1" dirty="0">
                <a:solidFill>
                  <a:schemeClr val="bg1">
                    <a:lumMod val="50000"/>
                  </a:schemeClr>
                </a:solidFill>
                <a:latin typeface="Arial" charset="0"/>
              </a:rPr>
              <a:t>Presentation:</a:t>
            </a:r>
          </a:p>
          <a:p>
            <a:r>
              <a:rPr lang="en-US" sz="2400" dirty="0"/>
              <a:t>2018 Extension State Conference</a:t>
            </a:r>
            <a:br>
              <a:rPr lang="en-US" sz="2400" dirty="0"/>
            </a:br>
            <a:r>
              <a:rPr lang="en-US" sz="2100" i="1" dirty="0">
                <a:solidFill>
                  <a:schemeClr val="bg1">
                    <a:lumMod val="50000"/>
                  </a:schemeClr>
                </a:solidFill>
                <a:latin typeface="Arial" charset="0"/>
              </a:rPr>
              <a:t>November 14, 2018</a:t>
            </a:r>
          </a:p>
          <a:p>
            <a:r>
              <a:rPr lang="en-US" sz="2100" i="1" dirty="0">
                <a:solidFill>
                  <a:schemeClr val="bg1">
                    <a:lumMod val="50000"/>
                  </a:schemeClr>
                </a:solidFill>
                <a:latin typeface="Arial" charset="0"/>
              </a:rPr>
              <a:t>Raleigh, NC</a:t>
            </a:r>
          </a:p>
          <a:p>
            <a:endParaRPr lang="en-US" sz="2100" i="1" dirty="0">
              <a:solidFill>
                <a:schemeClr val="bg1">
                  <a:lumMod val="50000"/>
                </a:schemeClr>
              </a:solidFill>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15185"/>
            <a:ext cx="1744388" cy="230832"/>
          </a:xfrm>
          <a:prstGeom prst="rect">
            <a:avLst/>
          </a:prstGeom>
        </p:spPr>
        <p:txBody>
          <a:bodyPr wrap="none">
            <a:spAutoFit/>
          </a:bodyPr>
          <a:lstStyle/>
          <a:p>
            <a:r>
              <a:rPr lang="en-US" sz="900" b="0" dirty="0">
                <a:solidFill>
                  <a:schemeClr val="bg1"/>
                </a:solidFill>
                <a:latin typeface="Arial Black" pitchFamily="34" charset="0"/>
              </a:rPr>
              <a:t>Copyright </a:t>
            </a:r>
            <a:r>
              <a:rPr lang="en-US" sz="900" b="0" dirty="0">
                <a:solidFill>
                  <a:schemeClr val="bg1"/>
                </a:solidFill>
                <a:latin typeface="Arial Black" pitchFamily="34" charset="0"/>
                <a:sym typeface="Symbol" pitchFamily="18" charset="2"/>
              </a:rPr>
              <a:t></a:t>
            </a:r>
            <a:r>
              <a:rPr lang="en-US" sz="900" b="0" dirty="0">
                <a:solidFill>
                  <a:schemeClr val="bg1"/>
                </a:solidFill>
                <a:latin typeface="Arial Black" pitchFamily="34" charset="0"/>
              </a:rPr>
              <a:t> Nick Piggott</a:t>
            </a:r>
          </a:p>
        </p:txBody>
      </p:sp>
      <p:sp>
        <p:nvSpPr>
          <p:cNvPr id="6" name="Rectangle 5"/>
          <p:cNvSpPr/>
          <p:nvPr/>
        </p:nvSpPr>
        <p:spPr>
          <a:xfrm>
            <a:off x="247649" y="1118313"/>
            <a:ext cx="8653281" cy="2308324"/>
          </a:xfrm>
          <a:prstGeom prst="rect">
            <a:avLst/>
          </a:prstGeom>
          <a:noFill/>
        </p:spPr>
        <p:txBody>
          <a:bodyPr wrap="square">
            <a:spAutoFit/>
          </a:bodyPr>
          <a:lstStyle/>
          <a:p>
            <a:pPr marL="285750" indent="-285750" algn="just">
              <a:buFont typeface="Wingdings" panose="05000000000000000000" pitchFamily="2" charset="2"/>
              <a:buChar char="q"/>
            </a:pPr>
            <a:r>
              <a:rPr lang="en-US" sz="1600" b="1" dirty="0">
                <a:latin typeface="Arial" charset="0"/>
                <a:cs typeface="Arial" charset="0"/>
              </a:rPr>
              <a:t>Past 11 years reveals, over the pre- and post- feed grain initiative, a decline in total acres of </a:t>
            </a:r>
            <a:r>
              <a:rPr lang="en-US" sz="1600" b="1" dirty="0">
                <a:solidFill>
                  <a:srgbClr val="FF0000"/>
                </a:solidFill>
                <a:latin typeface="Arial" charset="0"/>
                <a:cs typeface="Arial" charset="0"/>
              </a:rPr>
              <a:t>10.7%</a:t>
            </a:r>
            <a:r>
              <a:rPr lang="en-US" sz="1600" b="1" dirty="0">
                <a:latin typeface="Arial" charset="0"/>
                <a:cs typeface="Arial" charset="0"/>
              </a:rPr>
              <a:t>, with a decline in feed grain acres (</a:t>
            </a:r>
            <a:r>
              <a:rPr lang="en-US" sz="1600" b="1" dirty="0">
                <a:solidFill>
                  <a:srgbClr val="FF0000"/>
                </a:solidFill>
                <a:latin typeface="Arial" charset="0"/>
                <a:cs typeface="Arial" charset="0"/>
              </a:rPr>
              <a:t>19%</a:t>
            </a:r>
            <a:r>
              <a:rPr lang="en-US" sz="1600" b="1" dirty="0">
                <a:latin typeface="Arial" charset="0"/>
                <a:cs typeface="Arial" charset="0"/>
              </a:rPr>
              <a:t>).</a:t>
            </a:r>
          </a:p>
          <a:p>
            <a:pPr marL="285750" indent="-285750" algn="just">
              <a:buFont typeface="Wingdings" panose="05000000000000000000" pitchFamily="2" charset="2"/>
              <a:buChar char="q"/>
            </a:pPr>
            <a:r>
              <a:rPr lang="en-US" sz="1600" b="1" dirty="0">
                <a:latin typeface="Arial" charset="0"/>
                <a:cs typeface="Arial" charset="0"/>
              </a:rPr>
              <a:t>Corn acres have slightly increased </a:t>
            </a:r>
            <a:r>
              <a:rPr lang="en-US" sz="1600" b="1" dirty="0">
                <a:solidFill>
                  <a:srgbClr val="0070C0"/>
                </a:solidFill>
                <a:latin typeface="Arial" charset="0"/>
                <a:cs typeface="Arial" charset="0"/>
              </a:rPr>
              <a:t>3.3%</a:t>
            </a:r>
            <a:endParaRPr lang="en-US" sz="1600" b="1" dirty="0">
              <a:latin typeface="Arial" charset="0"/>
              <a:cs typeface="Arial" charset="0"/>
            </a:endParaRPr>
          </a:p>
          <a:p>
            <a:pPr marL="285750" indent="-285750" algn="just">
              <a:buFont typeface="Wingdings" panose="05000000000000000000" pitchFamily="2" charset="2"/>
              <a:buChar char="q"/>
            </a:pPr>
            <a:r>
              <a:rPr lang="en-US" sz="1600" b="1" dirty="0">
                <a:latin typeface="Arial" charset="0"/>
                <a:cs typeface="Arial" charset="0"/>
              </a:rPr>
              <a:t>Wheat acreage has declined by </a:t>
            </a:r>
            <a:r>
              <a:rPr lang="en-US" sz="1600" b="1" dirty="0">
                <a:solidFill>
                  <a:srgbClr val="FF0000"/>
                </a:solidFill>
                <a:latin typeface="Arial" charset="0"/>
                <a:cs typeface="Arial" charset="0"/>
              </a:rPr>
              <a:t>43.5%</a:t>
            </a:r>
            <a:r>
              <a:rPr lang="en-US" sz="1600" b="1" dirty="0">
                <a:latin typeface="Arial" charset="0"/>
                <a:cs typeface="Arial" charset="0"/>
              </a:rPr>
              <a:t> but this masks a significant run-up between 2010 and 2013 when wheat acres more than doubled but then significantly declined back to 2010 levels by 2017.  Projections for 2018 show slight increase.</a:t>
            </a:r>
          </a:p>
          <a:p>
            <a:pPr marL="285750" indent="-285750" algn="just">
              <a:buFont typeface="Wingdings" panose="05000000000000000000" pitchFamily="2" charset="2"/>
              <a:buChar char="q"/>
            </a:pPr>
            <a:r>
              <a:rPr lang="en-US" sz="1600" b="1" dirty="0">
                <a:latin typeface="Arial" charset="0"/>
                <a:cs typeface="Arial" charset="0"/>
              </a:rPr>
              <a:t>Sorghum acreage increased by </a:t>
            </a:r>
            <a:r>
              <a:rPr lang="en-US" sz="1600" b="1" dirty="0">
                <a:solidFill>
                  <a:srgbClr val="0070C0"/>
                </a:solidFill>
                <a:latin typeface="Arial" charset="0"/>
                <a:cs typeface="Arial" charset="0"/>
              </a:rPr>
              <a:t>25%</a:t>
            </a:r>
            <a:r>
              <a:rPr lang="en-US" sz="1600" b="1" dirty="0">
                <a:latin typeface="Arial" charset="0"/>
                <a:cs typeface="Arial" charset="0"/>
              </a:rPr>
              <a:t> this also masks that acreage spiked to 70K and 80K in 2012 and 2013 in the initial two years of the feed grain initiative</a:t>
            </a:r>
          </a:p>
          <a:p>
            <a:pPr marL="285750" indent="-285750" algn="just">
              <a:buFont typeface="Wingdings" panose="05000000000000000000" pitchFamily="2" charset="2"/>
              <a:buChar char="q"/>
            </a:pPr>
            <a:r>
              <a:rPr lang="en-US" sz="1600" b="1" dirty="0">
                <a:latin typeface="Arial" charset="0"/>
                <a:cs typeface="Arial" charset="0"/>
              </a:rPr>
              <a:t>Feed grain acres projected to increase by </a:t>
            </a:r>
            <a:r>
              <a:rPr lang="en-US" sz="1600" b="1" dirty="0">
                <a:solidFill>
                  <a:srgbClr val="0070C0"/>
                </a:solidFill>
                <a:latin typeface="Arial" charset="0"/>
                <a:cs typeface="Arial" charset="0"/>
              </a:rPr>
              <a:t>5.1%</a:t>
            </a:r>
            <a:r>
              <a:rPr lang="en-US" sz="1600" b="1" dirty="0">
                <a:latin typeface="Arial" charset="0"/>
                <a:cs typeface="Arial" charset="0"/>
              </a:rPr>
              <a:t> in 2017 over 2018 levels</a:t>
            </a:r>
          </a:p>
        </p:txBody>
      </p:sp>
      <p:sp>
        <p:nvSpPr>
          <p:cNvPr id="7" name="TextBox 6"/>
          <p:cNvSpPr txBox="1"/>
          <p:nvPr/>
        </p:nvSpPr>
        <p:spPr>
          <a:xfrm>
            <a:off x="520860" y="595093"/>
            <a:ext cx="7974957" cy="523220"/>
          </a:xfrm>
          <a:prstGeom prst="rect">
            <a:avLst/>
          </a:prstGeom>
          <a:noFill/>
        </p:spPr>
        <p:txBody>
          <a:bodyPr wrap="square" rtlCol="0">
            <a:spAutoFit/>
          </a:bodyPr>
          <a:lstStyle/>
          <a:p>
            <a:pPr algn="ctr"/>
            <a:r>
              <a:rPr lang="en-US" sz="2800" b="1" dirty="0">
                <a:solidFill>
                  <a:schemeClr val="bg1">
                    <a:lumMod val="65000"/>
                  </a:schemeClr>
                </a:solidFill>
                <a:latin typeface="Arial" panose="020B0604020202020204" pitchFamily="34" charset="0"/>
                <a:cs typeface="Arial" panose="020B0604020202020204" pitchFamily="34" charset="0"/>
              </a:rPr>
              <a:t>NC Major Row Crop Acreage: 2008-2018</a:t>
            </a:r>
            <a:endParaRPr lang="en-US" sz="2800" dirty="0">
              <a:solidFill>
                <a:schemeClr val="bg1">
                  <a:lumMod val="65000"/>
                </a:schemeClr>
              </a:solidFill>
              <a:latin typeface="Arial" panose="020B0604020202020204" pitchFamily="34" charset="0"/>
              <a:cs typeface="Arial" panose="020B0604020202020204" pitchFamily="34" charset="0"/>
            </a:endParaRPr>
          </a:p>
        </p:txBody>
      </p:sp>
      <p:graphicFrame>
        <p:nvGraphicFramePr>
          <p:cNvPr id="2" name="Object 1">
            <a:extLst>
              <a:ext uri="{FF2B5EF4-FFF2-40B4-BE49-F238E27FC236}">
                <a16:creationId xmlns:a16="http://schemas.microsoft.com/office/drawing/2014/main" id="{147FDBCB-4869-4EEB-8252-E56BA5083690}"/>
              </a:ext>
            </a:extLst>
          </p:cNvPr>
          <p:cNvGraphicFramePr>
            <a:graphicFrameLocks noChangeAspect="1"/>
          </p:cNvGraphicFramePr>
          <p:nvPr>
            <p:extLst>
              <p:ext uri="{D42A27DB-BD31-4B8C-83A1-F6EECF244321}">
                <p14:modId xmlns:p14="http://schemas.microsoft.com/office/powerpoint/2010/main" val="2426875166"/>
              </p:ext>
            </p:extLst>
          </p:nvPr>
        </p:nvGraphicFramePr>
        <p:xfrm>
          <a:off x="168275" y="3563938"/>
          <a:ext cx="8753475" cy="3167062"/>
        </p:xfrm>
        <a:graphic>
          <a:graphicData uri="http://schemas.openxmlformats.org/presentationml/2006/ole">
            <mc:AlternateContent xmlns:mc="http://schemas.openxmlformats.org/markup-compatibility/2006">
              <mc:Choice xmlns:v="urn:schemas-microsoft-com:vml" Requires="v">
                <p:oleObj spid="_x0000_s130180" name="Worksheet" r:id="rId4" imgW="12430157" imgH="3581371" progId="Excel.Sheet.12">
                  <p:link updateAutomatic="1"/>
                </p:oleObj>
              </mc:Choice>
              <mc:Fallback>
                <p:oleObj name="Worksheet" r:id="rId4" imgW="12430157" imgH="3581371" progId="Excel.Sheet.12">
                  <p:link updateAutomatic="1"/>
                  <p:pic>
                    <p:nvPicPr>
                      <p:cNvPr id="0" name=""/>
                      <p:cNvPicPr/>
                      <p:nvPr/>
                    </p:nvPicPr>
                    <p:blipFill>
                      <a:blip r:embed="rId5"/>
                      <a:stretch>
                        <a:fillRect/>
                      </a:stretch>
                    </p:blipFill>
                    <p:spPr>
                      <a:xfrm>
                        <a:off x="168275" y="3563938"/>
                        <a:ext cx="8753475" cy="3167062"/>
                      </a:xfrm>
                      <a:prstGeom prst="rect">
                        <a:avLst/>
                      </a:prstGeom>
                    </p:spPr>
                  </p:pic>
                </p:oleObj>
              </mc:Fallback>
            </mc:AlternateContent>
          </a:graphicData>
        </a:graphic>
      </p:graphicFrame>
    </p:spTree>
    <p:extLst>
      <p:ext uri="{BB962C8B-B14F-4D97-AF65-F5344CB8AC3E}">
        <p14:creationId xmlns:p14="http://schemas.microsoft.com/office/powerpoint/2010/main" val="1592107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287286319"/>
              </p:ext>
            </p:extLst>
          </p:nvPr>
        </p:nvGraphicFramePr>
        <p:xfrm>
          <a:off x="295275" y="635000"/>
          <a:ext cx="8326438" cy="6081713"/>
        </p:xfrm>
        <a:graphic>
          <a:graphicData uri="http://schemas.openxmlformats.org/presentationml/2006/ole">
            <mc:AlternateContent xmlns:mc="http://schemas.openxmlformats.org/markup-compatibility/2006">
              <mc:Choice xmlns:v="urn:schemas-microsoft-com:vml" Requires="v">
                <p:oleObj spid="_x0000_s111754" name="Worksheet" r:id="rId3" imgW="8748793" imgH="6391347" progId="Excel.Sheet.12">
                  <p:link updateAutomatic="1"/>
                </p:oleObj>
              </mc:Choice>
              <mc:Fallback>
                <p:oleObj name="Worksheet" r:id="rId3" imgW="8748793" imgH="6391347" progId="Excel.Sheet.12">
                  <p:link updateAutomatic="1"/>
                  <p:pic>
                    <p:nvPicPr>
                      <p:cNvPr id="3" name="Object 2"/>
                      <p:cNvPicPr/>
                      <p:nvPr/>
                    </p:nvPicPr>
                    <p:blipFill>
                      <a:blip r:embed="rId4"/>
                      <a:stretch>
                        <a:fillRect/>
                      </a:stretch>
                    </p:blipFill>
                    <p:spPr>
                      <a:xfrm>
                        <a:off x="295275" y="635000"/>
                        <a:ext cx="8326438" cy="6081713"/>
                      </a:xfrm>
                      <a:prstGeom prst="rect">
                        <a:avLst/>
                      </a:prstGeom>
                    </p:spPr>
                  </p:pic>
                </p:oleObj>
              </mc:Fallback>
            </mc:AlternateContent>
          </a:graphicData>
        </a:graphic>
      </p:graphicFrame>
    </p:spTree>
    <p:extLst>
      <p:ext uri="{BB962C8B-B14F-4D97-AF65-F5344CB8AC3E}">
        <p14:creationId xmlns:p14="http://schemas.microsoft.com/office/powerpoint/2010/main" val="252568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62F2D9B-6A0E-4D30-8A91-88993FEFCBC7}"/>
              </a:ext>
            </a:extLst>
          </p:cNvPr>
          <p:cNvGraphicFramePr>
            <a:graphicFrameLocks noChangeAspect="1"/>
          </p:cNvGraphicFramePr>
          <p:nvPr>
            <p:extLst>
              <p:ext uri="{D42A27DB-BD31-4B8C-83A1-F6EECF244321}">
                <p14:modId xmlns:p14="http://schemas.microsoft.com/office/powerpoint/2010/main" val="4038275204"/>
              </p:ext>
            </p:extLst>
          </p:nvPr>
        </p:nvGraphicFramePr>
        <p:xfrm>
          <a:off x="894540" y="760802"/>
          <a:ext cx="7772805" cy="5654116"/>
        </p:xfrm>
        <a:graphic>
          <a:graphicData uri="http://schemas.openxmlformats.org/presentationml/2006/ole">
            <mc:AlternateContent xmlns:mc="http://schemas.openxmlformats.org/markup-compatibility/2006">
              <mc:Choice xmlns:v="urn:schemas-microsoft-com:vml" Requires="v">
                <p:oleObj spid="_x0000_s135269" name="Worksheet" r:id="rId3" imgW="8648829" imgH="6291313" progId="Excel.Sheet.12">
                  <p:link updateAutomatic="1"/>
                </p:oleObj>
              </mc:Choice>
              <mc:Fallback>
                <p:oleObj name="Worksheet" r:id="rId3" imgW="8648829" imgH="6291313" progId="Excel.Sheet.12">
                  <p:link updateAutomatic="1"/>
                  <p:pic>
                    <p:nvPicPr>
                      <p:cNvPr id="0" name=""/>
                      <p:cNvPicPr/>
                      <p:nvPr/>
                    </p:nvPicPr>
                    <p:blipFill>
                      <a:blip r:embed="rId4"/>
                      <a:stretch>
                        <a:fillRect/>
                      </a:stretch>
                    </p:blipFill>
                    <p:spPr>
                      <a:xfrm>
                        <a:off x="894540" y="760802"/>
                        <a:ext cx="7772805" cy="5654116"/>
                      </a:xfrm>
                      <a:prstGeom prst="rect">
                        <a:avLst/>
                      </a:prstGeom>
                    </p:spPr>
                  </p:pic>
                </p:oleObj>
              </mc:Fallback>
            </mc:AlternateContent>
          </a:graphicData>
        </a:graphic>
      </p:graphicFrame>
    </p:spTree>
    <p:extLst>
      <p:ext uri="{BB962C8B-B14F-4D97-AF65-F5344CB8AC3E}">
        <p14:creationId xmlns:p14="http://schemas.microsoft.com/office/powerpoint/2010/main" val="300640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3740E-B2E3-4316-A0AE-99A75DEFEA98}"/>
              </a:ext>
            </a:extLst>
          </p:cNvPr>
          <p:cNvSpPr>
            <a:spLocks noGrp="1"/>
          </p:cNvSpPr>
          <p:nvPr>
            <p:ph type="title"/>
          </p:nvPr>
        </p:nvSpPr>
        <p:spPr>
          <a:xfrm>
            <a:off x="457200" y="731837"/>
            <a:ext cx="8239696" cy="900201"/>
          </a:xfrm>
        </p:spPr>
        <p:txBody>
          <a:bodyPr/>
          <a:lstStyle/>
          <a:p>
            <a:r>
              <a:rPr lang="en-US" dirty="0">
                <a:solidFill>
                  <a:schemeClr val="bg1">
                    <a:lumMod val="50000"/>
                  </a:schemeClr>
                </a:solidFill>
              </a:rPr>
              <a:t>Feeding the “Tails and Feathers”</a:t>
            </a:r>
          </a:p>
        </p:txBody>
      </p:sp>
      <p:sp>
        <p:nvSpPr>
          <p:cNvPr id="3" name="Content Placeholder 2">
            <a:extLst>
              <a:ext uri="{FF2B5EF4-FFF2-40B4-BE49-F238E27FC236}">
                <a16:creationId xmlns:a16="http://schemas.microsoft.com/office/drawing/2014/main" id="{3CE7C375-2A6F-4D44-8A2D-F347BF2312B1}"/>
              </a:ext>
            </a:extLst>
          </p:cNvPr>
          <p:cNvSpPr>
            <a:spLocks noGrp="1"/>
          </p:cNvSpPr>
          <p:nvPr>
            <p:ph idx="1"/>
          </p:nvPr>
        </p:nvSpPr>
        <p:spPr>
          <a:xfrm>
            <a:off x="379562" y="1740539"/>
            <a:ext cx="8239696" cy="4979437"/>
          </a:xfrm>
        </p:spPr>
        <p:txBody>
          <a:bodyPr/>
          <a:lstStyle/>
          <a:p>
            <a:pPr>
              <a:buFont typeface="Wingdings" panose="05000000000000000000" pitchFamily="2" charset="2"/>
              <a:buChar char="q"/>
            </a:pPr>
            <a:r>
              <a:rPr lang="en-US" dirty="0"/>
              <a:t> </a:t>
            </a:r>
            <a:r>
              <a:rPr lang="en-US" sz="2800" dirty="0"/>
              <a:t>There are three primary sources of procuring feed grains to feed the “tails and feathers:</a:t>
            </a:r>
          </a:p>
          <a:p>
            <a:pPr marL="914400" lvl="1" indent="-457200">
              <a:buFont typeface="+mj-lt"/>
              <a:buAutoNum type="arabicPeriod"/>
            </a:pPr>
            <a:r>
              <a:rPr lang="en-US" sz="2200" dirty="0"/>
              <a:t>Midwestern feed grains via rail was the traditional source and mode</a:t>
            </a:r>
          </a:p>
          <a:p>
            <a:pPr marL="914400" lvl="1" indent="-457200">
              <a:buFont typeface="+mj-lt"/>
              <a:buAutoNum type="arabicPeriod"/>
            </a:pPr>
            <a:r>
              <a:rPr lang="en-US" sz="2200" dirty="0"/>
              <a:t>Local feed grain production primarily corn, some winter wheat (about 80% is fed), and small amounts of sorghum via truck to various fed mills</a:t>
            </a:r>
          </a:p>
          <a:p>
            <a:pPr marL="914400" lvl="1" indent="-457200">
              <a:buFont typeface="+mj-lt"/>
              <a:buAutoNum type="arabicPeriod"/>
            </a:pPr>
            <a:r>
              <a:rPr lang="en-US" sz="2200" dirty="0"/>
              <a:t>Internationally, primarily South American and sometimes European feed grains via the Port of Wilmington</a:t>
            </a:r>
          </a:p>
          <a:p>
            <a:pPr lvl="2" indent="-285750">
              <a:buFont typeface="Wingdings" panose="05000000000000000000" pitchFamily="2" charset="2"/>
              <a:buChar char="§"/>
            </a:pPr>
            <a:r>
              <a:rPr lang="en-US" altLang="en-US" sz="1600" dirty="0">
                <a:latin typeface="Arial" panose="020B0604020202020204" pitchFamily="34" charset="0"/>
                <a:ea typeface="Times New Roman" panose="02020603050405020304" pitchFamily="18" charset="0"/>
              </a:rPr>
              <a:t>In July 2002, Wilmington Bulk LLC opened an import-export grain terminal in Wilmington, NC</a:t>
            </a:r>
            <a:r>
              <a:rPr lang="en-US" altLang="en-US" sz="600" dirty="0">
                <a:latin typeface="Arial" panose="020B0604020202020204" pitchFamily="34" charset="0"/>
              </a:rPr>
              <a:t> </a:t>
            </a:r>
            <a:endParaRPr lang="en-US" altLang="en-US" dirty="0">
              <a:latin typeface="Arial" panose="020B0604020202020204" pitchFamily="34" charset="0"/>
            </a:endParaRPr>
          </a:p>
          <a:p>
            <a:pPr marL="1314450" lvl="2" indent="-457200">
              <a:buFont typeface="+mj-lt"/>
              <a:buAutoNum type="arabicPeriod"/>
            </a:pPr>
            <a:endParaRPr lang="en-US" sz="1600" dirty="0"/>
          </a:p>
          <a:p>
            <a:pPr marL="914400" lvl="1" indent="-457200">
              <a:buFont typeface="+mj-lt"/>
              <a:buAutoNum type="arabicPeriod"/>
            </a:pPr>
            <a:endParaRPr lang="en-US" sz="2200" dirty="0"/>
          </a:p>
        </p:txBody>
      </p:sp>
    </p:spTree>
    <p:extLst>
      <p:ext uri="{BB962C8B-B14F-4D97-AF65-F5344CB8AC3E}">
        <p14:creationId xmlns:p14="http://schemas.microsoft.com/office/powerpoint/2010/main" val="869527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32BC-0F69-4AB6-9B9D-A83D55C10219}"/>
              </a:ext>
            </a:extLst>
          </p:cNvPr>
          <p:cNvSpPr>
            <a:spLocks noGrp="1"/>
          </p:cNvSpPr>
          <p:nvPr>
            <p:ph type="title"/>
          </p:nvPr>
        </p:nvSpPr>
        <p:spPr>
          <a:xfrm>
            <a:off x="523875" y="691224"/>
            <a:ext cx="8239696" cy="900201"/>
          </a:xfrm>
        </p:spPr>
        <p:txBody>
          <a:bodyPr/>
          <a:lstStyle/>
          <a:p>
            <a:r>
              <a:rPr lang="en-US" dirty="0"/>
              <a:t>Corn Production in US</a:t>
            </a:r>
          </a:p>
        </p:txBody>
      </p:sp>
      <p:pic>
        <p:nvPicPr>
          <p:cNvPr id="7" name="Picture 6">
            <a:extLst>
              <a:ext uri="{FF2B5EF4-FFF2-40B4-BE49-F238E27FC236}">
                <a16:creationId xmlns:a16="http://schemas.microsoft.com/office/drawing/2014/main" id="{65450994-5E62-4854-843A-1E4BB2C15045}"/>
              </a:ext>
            </a:extLst>
          </p:cNvPr>
          <p:cNvPicPr>
            <a:picLocks noChangeAspect="1"/>
          </p:cNvPicPr>
          <p:nvPr/>
        </p:nvPicPr>
        <p:blipFill>
          <a:blip r:embed="rId2"/>
          <a:stretch>
            <a:fillRect/>
          </a:stretch>
        </p:blipFill>
        <p:spPr>
          <a:xfrm>
            <a:off x="857250" y="1352550"/>
            <a:ext cx="7629525" cy="5419725"/>
          </a:xfrm>
          <a:prstGeom prst="rect">
            <a:avLst/>
          </a:prstGeom>
        </p:spPr>
      </p:pic>
    </p:spTree>
    <p:extLst>
      <p:ext uri="{BB962C8B-B14F-4D97-AF65-F5344CB8AC3E}">
        <p14:creationId xmlns:p14="http://schemas.microsoft.com/office/powerpoint/2010/main" val="1301482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0FD0C-2ADE-4488-A8E3-1677D069D7C3}"/>
              </a:ext>
            </a:extLst>
          </p:cNvPr>
          <p:cNvSpPr>
            <a:spLocks noGrp="1"/>
          </p:cNvSpPr>
          <p:nvPr>
            <p:ph type="title"/>
          </p:nvPr>
        </p:nvSpPr>
        <p:spPr>
          <a:xfrm>
            <a:off x="457200" y="731837"/>
            <a:ext cx="8239696" cy="900201"/>
          </a:xfrm>
        </p:spPr>
        <p:txBody>
          <a:bodyPr/>
          <a:lstStyle/>
          <a:p>
            <a:r>
              <a:rPr lang="en-US" sz="3600" dirty="0">
                <a:solidFill>
                  <a:schemeClr val="bg1">
                    <a:lumMod val="50000"/>
                  </a:schemeClr>
                </a:solidFill>
              </a:rPr>
              <a:t>North Carolina Feed Grain Markets</a:t>
            </a:r>
          </a:p>
        </p:txBody>
      </p:sp>
      <p:pic>
        <p:nvPicPr>
          <p:cNvPr id="5" name="Picture 4">
            <a:extLst>
              <a:ext uri="{FF2B5EF4-FFF2-40B4-BE49-F238E27FC236}">
                <a16:creationId xmlns:a16="http://schemas.microsoft.com/office/drawing/2014/main" id="{1AC2427C-0682-41B5-AFEF-64E02C60AE05}"/>
              </a:ext>
            </a:extLst>
          </p:cNvPr>
          <p:cNvPicPr>
            <a:picLocks noChangeAspect="1"/>
          </p:cNvPicPr>
          <p:nvPr/>
        </p:nvPicPr>
        <p:blipFill>
          <a:blip r:embed="rId2"/>
          <a:stretch>
            <a:fillRect/>
          </a:stretch>
        </p:blipFill>
        <p:spPr>
          <a:xfrm>
            <a:off x="317465" y="1682491"/>
            <a:ext cx="8410404" cy="4443671"/>
          </a:xfrm>
          <a:prstGeom prst="rect">
            <a:avLst/>
          </a:prstGeom>
        </p:spPr>
      </p:pic>
    </p:spTree>
    <p:extLst>
      <p:ext uri="{BB962C8B-B14F-4D97-AF65-F5344CB8AC3E}">
        <p14:creationId xmlns:p14="http://schemas.microsoft.com/office/powerpoint/2010/main" val="136872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78FF6-A614-4416-AE51-9EABEFBC4A12}"/>
              </a:ext>
            </a:extLst>
          </p:cNvPr>
          <p:cNvSpPr>
            <a:spLocks noGrp="1"/>
          </p:cNvSpPr>
          <p:nvPr>
            <p:ph type="title"/>
          </p:nvPr>
        </p:nvSpPr>
        <p:spPr>
          <a:xfrm>
            <a:off x="457200" y="606337"/>
            <a:ext cx="8239696" cy="900201"/>
          </a:xfrm>
        </p:spPr>
        <p:txBody>
          <a:bodyPr/>
          <a:lstStyle/>
          <a:p>
            <a:r>
              <a:rPr lang="en-US" dirty="0">
                <a:solidFill>
                  <a:schemeClr val="bg1">
                    <a:lumMod val="50000"/>
                  </a:schemeClr>
                </a:solidFill>
                <a:latin typeface="Arial" charset="0"/>
                <a:cs typeface="Arial" charset="0"/>
              </a:rPr>
              <a:t>Feed Grain Deficit Around 50%</a:t>
            </a:r>
          </a:p>
        </p:txBody>
      </p:sp>
      <p:graphicFrame>
        <p:nvGraphicFramePr>
          <p:cNvPr id="4" name="Object 3">
            <a:extLst>
              <a:ext uri="{FF2B5EF4-FFF2-40B4-BE49-F238E27FC236}">
                <a16:creationId xmlns:a16="http://schemas.microsoft.com/office/drawing/2014/main" id="{72E44440-CF5F-4848-9504-3C1356546486}"/>
              </a:ext>
            </a:extLst>
          </p:cNvPr>
          <p:cNvGraphicFramePr>
            <a:graphicFrameLocks noChangeAspect="1"/>
          </p:cNvGraphicFramePr>
          <p:nvPr>
            <p:extLst/>
          </p:nvPr>
        </p:nvGraphicFramePr>
        <p:xfrm>
          <a:off x="268941" y="1506538"/>
          <a:ext cx="8668139" cy="4609590"/>
        </p:xfrm>
        <a:graphic>
          <a:graphicData uri="http://schemas.openxmlformats.org/presentationml/2006/ole">
            <mc:AlternateContent xmlns:mc="http://schemas.openxmlformats.org/markup-compatibility/2006">
              <mc:Choice xmlns:v="urn:schemas-microsoft-com:vml" Requires="v">
                <p:oleObj spid="_x0000_s136215" name="Worksheet" r:id="rId3" imgW="10458536" imgH="5000591" progId="Excel.Sheet.12">
                  <p:link updateAutomatic="1"/>
                </p:oleObj>
              </mc:Choice>
              <mc:Fallback>
                <p:oleObj name="Worksheet" r:id="rId3" imgW="10458536" imgH="5000591" progId="Excel.Sheet.12">
                  <p:link updateAutomatic="1"/>
                  <p:pic>
                    <p:nvPicPr>
                      <p:cNvPr id="4" name="Object 3">
                        <a:extLst>
                          <a:ext uri="{FF2B5EF4-FFF2-40B4-BE49-F238E27FC236}">
                            <a16:creationId xmlns:a16="http://schemas.microsoft.com/office/drawing/2014/main" id="{72E44440-CF5F-4848-9504-3C1356546486}"/>
                          </a:ext>
                        </a:extLst>
                      </p:cNvPr>
                      <p:cNvPicPr/>
                      <p:nvPr/>
                    </p:nvPicPr>
                    <p:blipFill>
                      <a:blip r:embed="rId4"/>
                      <a:stretch>
                        <a:fillRect/>
                      </a:stretch>
                    </p:blipFill>
                    <p:spPr>
                      <a:xfrm>
                        <a:off x="268941" y="1506538"/>
                        <a:ext cx="8668139" cy="4609590"/>
                      </a:xfrm>
                      <a:prstGeom prst="rect">
                        <a:avLst/>
                      </a:prstGeom>
                    </p:spPr>
                  </p:pic>
                </p:oleObj>
              </mc:Fallback>
            </mc:AlternateContent>
          </a:graphicData>
        </a:graphic>
      </p:graphicFrame>
    </p:spTree>
    <p:extLst>
      <p:ext uri="{BB962C8B-B14F-4D97-AF65-F5344CB8AC3E}">
        <p14:creationId xmlns:p14="http://schemas.microsoft.com/office/powerpoint/2010/main" val="1587114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567366281"/>
              </p:ext>
            </p:extLst>
          </p:nvPr>
        </p:nvGraphicFramePr>
        <p:xfrm>
          <a:off x="612843" y="781298"/>
          <a:ext cx="8027714" cy="5745962"/>
        </p:xfrm>
        <a:graphic>
          <a:graphicData uri="http://schemas.openxmlformats.org/presentationml/2006/ole">
            <mc:AlternateContent xmlns:mc="http://schemas.openxmlformats.org/markup-compatibility/2006">
              <mc:Choice xmlns:v="urn:schemas-microsoft-com:vml" Requires="v">
                <p:oleObj spid="_x0000_s115850" name="Worksheet" r:id="rId3" imgW="7743728" imgH="5543636" progId="Excel.Sheet.12">
                  <p:link updateAutomatic="1"/>
                </p:oleObj>
              </mc:Choice>
              <mc:Fallback>
                <p:oleObj name="Worksheet" r:id="rId3" imgW="7743728" imgH="5543636" progId="Excel.Sheet.12">
                  <p:link updateAutomatic="1"/>
                  <p:pic>
                    <p:nvPicPr>
                      <p:cNvPr id="4" name="Object 3"/>
                      <p:cNvPicPr/>
                      <p:nvPr/>
                    </p:nvPicPr>
                    <p:blipFill>
                      <a:blip r:embed="rId4"/>
                      <a:stretch>
                        <a:fillRect/>
                      </a:stretch>
                    </p:blipFill>
                    <p:spPr>
                      <a:xfrm>
                        <a:off x="612843" y="781298"/>
                        <a:ext cx="8027714" cy="5745962"/>
                      </a:xfrm>
                      <a:prstGeom prst="rect">
                        <a:avLst/>
                      </a:prstGeom>
                    </p:spPr>
                  </p:pic>
                </p:oleObj>
              </mc:Fallback>
            </mc:AlternateContent>
          </a:graphicData>
        </a:graphic>
      </p:graphicFrame>
      <p:sp>
        <p:nvSpPr>
          <p:cNvPr id="2" name="Oval 1">
            <a:extLst>
              <a:ext uri="{FF2B5EF4-FFF2-40B4-BE49-F238E27FC236}">
                <a16:creationId xmlns:a16="http://schemas.microsoft.com/office/drawing/2014/main" id="{96447607-9A37-470A-B724-79347FC4B90E}"/>
              </a:ext>
            </a:extLst>
          </p:cNvPr>
          <p:cNvSpPr/>
          <p:nvPr/>
        </p:nvSpPr>
        <p:spPr>
          <a:xfrm>
            <a:off x="7942635" y="2125494"/>
            <a:ext cx="783076" cy="476656"/>
          </a:xfrm>
          <a:prstGeom prst="ellipse">
            <a:avLst/>
          </a:prstGeom>
          <a:noFill/>
          <a:ln w="254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6A5DE4A3-97D0-4FD6-BF0E-ABFEC12923EF}"/>
              </a:ext>
            </a:extLst>
          </p:cNvPr>
          <p:cNvSpPr/>
          <p:nvPr/>
        </p:nvSpPr>
        <p:spPr>
          <a:xfrm>
            <a:off x="7900058" y="3226341"/>
            <a:ext cx="783076" cy="476656"/>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A144F501-8E6C-4876-BC14-74279E3DE55A}"/>
              </a:ext>
            </a:extLst>
          </p:cNvPr>
          <p:cNvSpPr/>
          <p:nvPr/>
        </p:nvSpPr>
        <p:spPr>
          <a:xfrm>
            <a:off x="7878770" y="4570537"/>
            <a:ext cx="783076" cy="476656"/>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Oval 6">
            <a:extLst>
              <a:ext uri="{FF2B5EF4-FFF2-40B4-BE49-F238E27FC236}">
                <a16:creationId xmlns:a16="http://schemas.microsoft.com/office/drawing/2014/main" id="{32C0B557-CF61-456D-A0BC-E53E4181263A}"/>
              </a:ext>
            </a:extLst>
          </p:cNvPr>
          <p:cNvSpPr/>
          <p:nvPr/>
        </p:nvSpPr>
        <p:spPr>
          <a:xfrm>
            <a:off x="7868126" y="5072241"/>
            <a:ext cx="783076" cy="730307"/>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Oval 7">
            <a:extLst>
              <a:ext uri="{FF2B5EF4-FFF2-40B4-BE49-F238E27FC236}">
                <a16:creationId xmlns:a16="http://schemas.microsoft.com/office/drawing/2014/main" id="{22D9711B-91A3-4390-9035-9589B81D7912}"/>
              </a:ext>
            </a:extLst>
          </p:cNvPr>
          <p:cNvSpPr/>
          <p:nvPr/>
        </p:nvSpPr>
        <p:spPr>
          <a:xfrm>
            <a:off x="7900058" y="5909712"/>
            <a:ext cx="783076" cy="476656"/>
          </a:xfrm>
          <a:prstGeom prst="ellipse">
            <a:avLst/>
          </a:prstGeom>
          <a:noFill/>
          <a:ln w="25400">
            <a:solidFill>
              <a:srgbClr val="7030A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10212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CC471E8-1D15-4290-B5F7-BF9D90593678}"/>
              </a:ext>
            </a:extLst>
          </p:cNvPr>
          <p:cNvGraphicFramePr>
            <a:graphicFrameLocks noChangeAspect="1"/>
          </p:cNvGraphicFramePr>
          <p:nvPr>
            <p:extLst>
              <p:ext uri="{D42A27DB-BD31-4B8C-83A1-F6EECF244321}">
                <p14:modId xmlns:p14="http://schemas.microsoft.com/office/powerpoint/2010/main" val="2176035806"/>
              </p:ext>
            </p:extLst>
          </p:nvPr>
        </p:nvGraphicFramePr>
        <p:xfrm>
          <a:off x="469900" y="561975"/>
          <a:ext cx="8520113" cy="5832475"/>
        </p:xfrm>
        <a:graphic>
          <a:graphicData uri="http://schemas.openxmlformats.org/presentationml/2006/ole">
            <mc:AlternateContent xmlns:mc="http://schemas.openxmlformats.org/markup-compatibility/2006">
              <mc:Choice xmlns:v="urn:schemas-microsoft-com:vml" Requires="v">
                <p:oleObj spid="_x0000_s116874" name="Worksheet" r:id="rId3" imgW="8200928" imgH="5929334" progId="Excel.Sheet.12">
                  <p:link updateAutomatic="1"/>
                </p:oleObj>
              </mc:Choice>
              <mc:Fallback>
                <p:oleObj name="Worksheet" r:id="rId3" imgW="8200928" imgH="5929334" progId="Excel.Sheet.12">
                  <p:link updateAutomatic="1"/>
                  <p:pic>
                    <p:nvPicPr>
                      <p:cNvPr id="0" name=""/>
                      <p:cNvPicPr/>
                      <p:nvPr/>
                    </p:nvPicPr>
                    <p:blipFill>
                      <a:blip r:embed="rId4"/>
                      <a:stretch>
                        <a:fillRect/>
                      </a:stretch>
                    </p:blipFill>
                    <p:spPr>
                      <a:xfrm>
                        <a:off x="469900" y="561975"/>
                        <a:ext cx="8520113" cy="5832475"/>
                      </a:xfrm>
                      <a:prstGeom prst="rect">
                        <a:avLst/>
                      </a:prstGeom>
                    </p:spPr>
                  </p:pic>
                </p:oleObj>
              </mc:Fallback>
            </mc:AlternateContent>
          </a:graphicData>
        </a:graphic>
      </p:graphicFrame>
    </p:spTree>
    <p:extLst>
      <p:ext uri="{BB962C8B-B14F-4D97-AF65-F5344CB8AC3E}">
        <p14:creationId xmlns:p14="http://schemas.microsoft.com/office/powerpoint/2010/main" val="2320255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5180A2D-AE9D-4F80-AC30-05522A0CBA0A}"/>
              </a:ext>
            </a:extLst>
          </p:cNvPr>
          <p:cNvGraphicFramePr>
            <a:graphicFrameLocks noChangeAspect="1"/>
          </p:cNvGraphicFramePr>
          <p:nvPr>
            <p:extLst>
              <p:ext uri="{D42A27DB-BD31-4B8C-83A1-F6EECF244321}">
                <p14:modId xmlns:p14="http://schemas.microsoft.com/office/powerpoint/2010/main" val="2652362863"/>
              </p:ext>
            </p:extLst>
          </p:nvPr>
        </p:nvGraphicFramePr>
        <p:xfrm>
          <a:off x="198438" y="554038"/>
          <a:ext cx="8748712" cy="6391275"/>
        </p:xfrm>
        <a:graphic>
          <a:graphicData uri="http://schemas.openxmlformats.org/presentationml/2006/ole">
            <mc:AlternateContent xmlns:mc="http://schemas.openxmlformats.org/markup-compatibility/2006">
              <mc:Choice xmlns:v="urn:schemas-microsoft-com:vml" Requires="v">
                <p:oleObj spid="_x0000_s117898" name="Worksheet" r:id="rId3" imgW="8748793" imgH="6391347" progId="Excel.Sheet.12">
                  <p:link updateAutomatic="1"/>
                </p:oleObj>
              </mc:Choice>
              <mc:Fallback>
                <p:oleObj name="Worksheet" r:id="rId3" imgW="8748793" imgH="6391347" progId="Excel.Sheet.12">
                  <p:link updateAutomatic="1"/>
                  <p:pic>
                    <p:nvPicPr>
                      <p:cNvPr id="0" name=""/>
                      <p:cNvPicPr/>
                      <p:nvPr/>
                    </p:nvPicPr>
                    <p:blipFill>
                      <a:blip r:embed="rId4"/>
                      <a:stretch>
                        <a:fillRect/>
                      </a:stretch>
                    </p:blipFill>
                    <p:spPr>
                      <a:xfrm>
                        <a:off x="198438" y="554038"/>
                        <a:ext cx="8748712" cy="6391275"/>
                      </a:xfrm>
                      <a:prstGeom prst="rect">
                        <a:avLst/>
                      </a:prstGeom>
                    </p:spPr>
                  </p:pic>
                </p:oleObj>
              </mc:Fallback>
            </mc:AlternateContent>
          </a:graphicData>
        </a:graphic>
      </p:graphicFrame>
    </p:spTree>
    <p:extLst>
      <p:ext uri="{BB962C8B-B14F-4D97-AF65-F5344CB8AC3E}">
        <p14:creationId xmlns:p14="http://schemas.microsoft.com/office/powerpoint/2010/main" val="2143423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5475" y="808348"/>
            <a:ext cx="8103972" cy="1077218"/>
          </a:xfrm>
          <a:prstGeom prst="rect">
            <a:avLst/>
          </a:prstGeom>
        </p:spPr>
        <p:txBody>
          <a:bodyPr wrap="square">
            <a:spAutoFit/>
          </a:bodyPr>
          <a:lstStyle/>
          <a:p>
            <a:pPr algn="ctr"/>
            <a:r>
              <a:rPr lang="en-US" sz="3200" b="1" dirty="0">
                <a:solidFill>
                  <a:schemeClr val="bg1">
                    <a:lumMod val="65000"/>
                  </a:schemeClr>
                </a:solidFill>
                <a:latin typeface="Arial" panose="020B0604020202020204" pitchFamily="34" charset="0"/>
                <a:cs typeface="Arial" panose="020B0604020202020204" pitchFamily="34" charset="0"/>
              </a:rPr>
              <a:t>2018F U.S. agricultural economy setting new lower levels from historical highs</a:t>
            </a:r>
            <a:endParaRPr lang="en-US" sz="3200" b="1" dirty="0">
              <a:latin typeface="Arial" panose="020B0604020202020204" pitchFamily="34" charset="0"/>
              <a:cs typeface="Arial" panose="020B0604020202020204" pitchFamily="34" charset="0"/>
            </a:endParaRPr>
          </a:p>
        </p:txBody>
      </p:sp>
      <p:graphicFrame>
        <p:nvGraphicFramePr>
          <p:cNvPr id="2" name="Object 1">
            <a:extLst>
              <a:ext uri="{FF2B5EF4-FFF2-40B4-BE49-F238E27FC236}">
                <a16:creationId xmlns:a16="http://schemas.microsoft.com/office/drawing/2014/main" id="{0E9D56BA-94AF-48E8-9CEE-DBF61EC9E2A8}"/>
              </a:ext>
            </a:extLst>
          </p:cNvPr>
          <p:cNvGraphicFramePr>
            <a:graphicFrameLocks noChangeAspect="1"/>
          </p:cNvGraphicFramePr>
          <p:nvPr>
            <p:extLst>
              <p:ext uri="{D42A27DB-BD31-4B8C-83A1-F6EECF244321}">
                <p14:modId xmlns:p14="http://schemas.microsoft.com/office/powerpoint/2010/main" val="2774799727"/>
              </p:ext>
            </p:extLst>
          </p:nvPr>
        </p:nvGraphicFramePr>
        <p:xfrm>
          <a:off x="142043" y="2069586"/>
          <a:ext cx="8859914" cy="4517633"/>
        </p:xfrm>
        <a:graphic>
          <a:graphicData uri="http://schemas.openxmlformats.org/presentationml/2006/ole">
            <mc:AlternateContent xmlns:mc="http://schemas.openxmlformats.org/markup-compatibility/2006">
              <mc:Choice xmlns:v="urn:schemas-microsoft-com:vml" Requires="v">
                <p:oleObj spid="_x0000_s85173" name="Worksheet" r:id="rId4" imgW="10806193" imgH="5510119" progId="Excel.Sheet.12">
                  <p:link updateAutomatic="1"/>
                </p:oleObj>
              </mc:Choice>
              <mc:Fallback>
                <p:oleObj name="Worksheet" r:id="rId4" imgW="10806193" imgH="5510119" progId="Excel.Sheet.12">
                  <p:link updateAutomatic="1"/>
                  <p:pic>
                    <p:nvPicPr>
                      <p:cNvPr id="0" name=""/>
                      <p:cNvPicPr/>
                      <p:nvPr/>
                    </p:nvPicPr>
                    <p:blipFill>
                      <a:blip r:embed="rId5"/>
                      <a:stretch>
                        <a:fillRect/>
                      </a:stretch>
                    </p:blipFill>
                    <p:spPr>
                      <a:xfrm>
                        <a:off x="142043" y="2069586"/>
                        <a:ext cx="8859914" cy="4517633"/>
                      </a:xfrm>
                      <a:prstGeom prst="rect">
                        <a:avLst/>
                      </a:prstGeom>
                    </p:spPr>
                  </p:pic>
                </p:oleObj>
              </mc:Fallback>
            </mc:AlternateContent>
          </a:graphicData>
        </a:graphic>
      </p:graphicFrame>
      <p:sp>
        <p:nvSpPr>
          <p:cNvPr id="6" name="Oval 5"/>
          <p:cNvSpPr/>
          <p:nvPr/>
        </p:nvSpPr>
        <p:spPr>
          <a:xfrm>
            <a:off x="6838466" y="3195718"/>
            <a:ext cx="798653" cy="466564"/>
          </a:xfrm>
          <a:prstGeom prst="ellipse">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6838465" y="4585576"/>
            <a:ext cx="798653" cy="46656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6838464" y="5052140"/>
            <a:ext cx="798653" cy="466564"/>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7563837" y="5051742"/>
            <a:ext cx="798653" cy="466564"/>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8282897" y="5051344"/>
            <a:ext cx="798653" cy="466564"/>
          </a:xfrm>
          <a:prstGeom prst="ellipse">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678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7" grpId="0" animBg="1"/>
      <p:bldP spid="8"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C1C87479-0188-4925-BD86-BD8B3075C724}"/>
              </a:ext>
            </a:extLst>
          </p:cNvPr>
          <p:cNvGraphicFramePr>
            <a:graphicFrameLocks noChangeAspect="1"/>
          </p:cNvGraphicFramePr>
          <p:nvPr>
            <p:extLst>
              <p:ext uri="{D42A27DB-BD31-4B8C-83A1-F6EECF244321}">
                <p14:modId xmlns:p14="http://schemas.microsoft.com/office/powerpoint/2010/main" val="1897842215"/>
              </p:ext>
            </p:extLst>
          </p:nvPr>
        </p:nvGraphicFramePr>
        <p:xfrm>
          <a:off x="690563" y="788988"/>
          <a:ext cx="7762875" cy="5934075"/>
        </p:xfrm>
        <a:graphic>
          <a:graphicData uri="http://schemas.openxmlformats.org/presentationml/2006/ole">
            <mc:AlternateContent xmlns:mc="http://schemas.openxmlformats.org/markup-compatibility/2006">
              <mc:Choice xmlns:v="urn:schemas-microsoft-com:vml" Requires="v">
                <p:oleObj spid="_x0000_s131192" name="Worksheet" r:id="rId3" imgW="7762851" imgH="5934121" progId="Excel.Sheet.12">
                  <p:link updateAutomatic="1"/>
                </p:oleObj>
              </mc:Choice>
              <mc:Fallback>
                <p:oleObj name="Worksheet" r:id="rId3" imgW="7762851" imgH="5934121" progId="Excel.Sheet.12">
                  <p:link updateAutomatic="1"/>
                  <p:pic>
                    <p:nvPicPr>
                      <p:cNvPr id="0" name=""/>
                      <p:cNvPicPr/>
                      <p:nvPr/>
                    </p:nvPicPr>
                    <p:blipFill>
                      <a:blip r:embed="rId4"/>
                      <a:stretch>
                        <a:fillRect/>
                      </a:stretch>
                    </p:blipFill>
                    <p:spPr>
                      <a:xfrm>
                        <a:off x="690563" y="788988"/>
                        <a:ext cx="7762875" cy="5934075"/>
                      </a:xfrm>
                      <a:prstGeom prst="rect">
                        <a:avLst/>
                      </a:prstGeom>
                    </p:spPr>
                  </p:pic>
                </p:oleObj>
              </mc:Fallback>
            </mc:AlternateContent>
          </a:graphicData>
        </a:graphic>
      </p:graphicFrame>
      <p:cxnSp>
        <p:nvCxnSpPr>
          <p:cNvPr id="3" name="Straight Connector 2">
            <a:extLst>
              <a:ext uri="{FF2B5EF4-FFF2-40B4-BE49-F238E27FC236}">
                <a16:creationId xmlns:a16="http://schemas.microsoft.com/office/drawing/2014/main" id="{3A085DA4-4D27-4DBC-8185-E8E1F7583CE3}"/>
              </a:ext>
            </a:extLst>
          </p:cNvPr>
          <p:cNvCxnSpPr>
            <a:cxnSpLocks/>
          </p:cNvCxnSpPr>
          <p:nvPr/>
        </p:nvCxnSpPr>
        <p:spPr>
          <a:xfrm flipH="1">
            <a:off x="4240404" y="4983983"/>
            <a:ext cx="2682911" cy="0"/>
          </a:xfrm>
          <a:prstGeom prst="line">
            <a:avLst/>
          </a:prstGeom>
          <a:ln>
            <a:solidFill>
              <a:srgbClr val="FA12BD"/>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876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5290-9105-4727-9224-600D1D209877}"/>
              </a:ext>
            </a:extLst>
          </p:cNvPr>
          <p:cNvSpPr>
            <a:spLocks noGrp="1"/>
          </p:cNvSpPr>
          <p:nvPr>
            <p:ph type="title"/>
          </p:nvPr>
        </p:nvSpPr>
        <p:spPr>
          <a:xfrm>
            <a:off x="535022" y="731837"/>
            <a:ext cx="8239696" cy="900201"/>
          </a:xfrm>
        </p:spPr>
        <p:txBody>
          <a:bodyPr/>
          <a:lstStyle/>
          <a:p>
            <a:r>
              <a:rPr lang="en-US" dirty="0">
                <a:solidFill>
                  <a:schemeClr val="bg1">
                    <a:lumMod val="50000"/>
                  </a:schemeClr>
                </a:solidFill>
              </a:rPr>
              <a:t>Corn Futures C-Dec18</a:t>
            </a:r>
            <a:endParaRPr lang="en-US" dirty="0"/>
          </a:p>
        </p:txBody>
      </p:sp>
      <p:pic>
        <p:nvPicPr>
          <p:cNvPr id="5" name="Content Placeholder 4">
            <a:extLst>
              <a:ext uri="{FF2B5EF4-FFF2-40B4-BE49-F238E27FC236}">
                <a16:creationId xmlns:a16="http://schemas.microsoft.com/office/drawing/2014/main" id="{1205AC5D-35ED-4B4C-A71B-31254449205B}"/>
              </a:ext>
            </a:extLst>
          </p:cNvPr>
          <p:cNvPicPr>
            <a:picLocks noGrp="1" noChangeAspect="1"/>
          </p:cNvPicPr>
          <p:nvPr>
            <p:ph idx="1"/>
          </p:nvPr>
        </p:nvPicPr>
        <p:blipFill>
          <a:blip r:embed="rId2"/>
          <a:stretch>
            <a:fillRect/>
          </a:stretch>
        </p:blipFill>
        <p:spPr>
          <a:xfrm>
            <a:off x="610411" y="1472625"/>
            <a:ext cx="7923178" cy="4960026"/>
          </a:xfrm>
        </p:spPr>
      </p:pic>
      <p:sp>
        <p:nvSpPr>
          <p:cNvPr id="7" name="TextBox 6">
            <a:extLst>
              <a:ext uri="{FF2B5EF4-FFF2-40B4-BE49-F238E27FC236}">
                <a16:creationId xmlns:a16="http://schemas.microsoft.com/office/drawing/2014/main" id="{BB3134CF-9487-4E83-B5C7-3CB72CA4E463}"/>
              </a:ext>
            </a:extLst>
          </p:cNvPr>
          <p:cNvSpPr txBox="1"/>
          <p:nvPr/>
        </p:nvSpPr>
        <p:spPr>
          <a:xfrm>
            <a:off x="95310" y="4936036"/>
            <a:ext cx="2536991" cy="646331"/>
          </a:xfrm>
          <a:prstGeom prst="rect">
            <a:avLst/>
          </a:prstGeom>
          <a:solidFill>
            <a:srgbClr val="FFC000"/>
          </a:solidFill>
        </p:spPr>
        <p:txBody>
          <a:bodyPr wrap="square" rtlCol="0">
            <a:spAutoFit/>
          </a:bodyPr>
          <a:lstStyle>
            <a:defPPr>
              <a:defRPr lang="en-US"/>
            </a:defPPr>
            <a:lvl1pPr algn="ctr">
              <a:defRPr b="1">
                <a:latin typeface="Arial Narrow" panose="020B0606020202030204" pitchFamily="34" charset="0"/>
              </a:defRPr>
            </a:lvl1pPr>
          </a:lstStyle>
          <a:p>
            <a:r>
              <a:rPr lang="en-US" dirty="0"/>
              <a:t>Lower resistance around $3.50/bu Mid July</a:t>
            </a:r>
          </a:p>
        </p:txBody>
      </p:sp>
      <p:sp>
        <p:nvSpPr>
          <p:cNvPr id="8" name="Up-Down Arrow 7">
            <a:extLst>
              <a:ext uri="{FF2B5EF4-FFF2-40B4-BE49-F238E27FC236}">
                <a16:creationId xmlns:a16="http://schemas.microsoft.com/office/drawing/2014/main" id="{DCC8BD43-ACD8-489A-A09A-234AE18AA103}"/>
              </a:ext>
            </a:extLst>
          </p:cNvPr>
          <p:cNvSpPr/>
          <p:nvPr/>
        </p:nvSpPr>
        <p:spPr>
          <a:xfrm>
            <a:off x="3306720" y="2073665"/>
            <a:ext cx="532435" cy="3621468"/>
          </a:xfrm>
          <a:prstGeom prst="up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9F7DD69B-E4FD-4469-B808-B84D145FAE09}"/>
              </a:ext>
            </a:extLst>
          </p:cNvPr>
          <p:cNvCxnSpPr>
            <a:cxnSpLocks/>
          </p:cNvCxnSpPr>
          <p:nvPr/>
        </p:nvCxnSpPr>
        <p:spPr>
          <a:xfrm>
            <a:off x="1554058" y="2013455"/>
            <a:ext cx="1890229" cy="3033687"/>
          </a:xfrm>
          <a:prstGeom prst="line">
            <a:avLst/>
          </a:prstGeom>
          <a:ln w="50800">
            <a:solidFill>
              <a:srgbClr val="FFC000"/>
            </a:solidFill>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55AF47A-B8A7-47C7-96BB-58B2C869612F}"/>
              </a:ext>
            </a:extLst>
          </p:cNvPr>
          <p:cNvCxnSpPr>
            <a:cxnSpLocks/>
          </p:cNvCxnSpPr>
          <p:nvPr/>
        </p:nvCxnSpPr>
        <p:spPr>
          <a:xfrm>
            <a:off x="1001979" y="2304523"/>
            <a:ext cx="2149253" cy="3455642"/>
          </a:xfrm>
          <a:prstGeom prst="line">
            <a:avLst/>
          </a:prstGeom>
          <a:ln w="50800">
            <a:solidFill>
              <a:srgbClr val="FFC000"/>
            </a:solidFill>
            <a:prstDash val="sysDash"/>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92F1572E-A95F-498A-AE24-1C616CCE9832}"/>
              </a:ext>
            </a:extLst>
          </p:cNvPr>
          <p:cNvSpPr txBox="1"/>
          <p:nvPr/>
        </p:nvSpPr>
        <p:spPr>
          <a:xfrm>
            <a:off x="2015154" y="2467828"/>
            <a:ext cx="2937935" cy="369332"/>
          </a:xfrm>
          <a:prstGeom prst="rect">
            <a:avLst/>
          </a:prstGeom>
          <a:solidFill>
            <a:srgbClr val="FFC000"/>
          </a:solidFill>
        </p:spPr>
        <p:txBody>
          <a:bodyPr wrap="square" rtlCol="0">
            <a:spAutoFit/>
          </a:bodyPr>
          <a:lstStyle/>
          <a:p>
            <a:pPr algn="ctr"/>
            <a:r>
              <a:rPr lang="en-US" b="1" dirty="0">
                <a:latin typeface="Arial Narrow" panose="020B0606020202030204" pitchFamily="34" charset="0"/>
              </a:rPr>
              <a:t>Market losses $0.80/bu</a:t>
            </a:r>
          </a:p>
        </p:txBody>
      </p:sp>
      <p:cxnSp>
        <p:nvCxnSpPr>
          <p:cNvPr id="12" name="Straight Connector 11">
            <a:extLst>
              <a:ext uri="{FF2B5EF4-FFF2-40B4-BE49-F238E27FC236}">
                <a16:creationId xmlns:a16="http://schemas.microsoft.com/office/drawing/2014/main" id="{06CC3808-28C6-4896-94DB-0987613CEB0F}"/>
              </a:ext>
            </a:extLst>
          </p:cNvPr>
          <p:cNvCxnSpPr>
            <a:cxnSpLocks/>
          </p:cNvCxnSpPr>
          <p:nvPr/>
        </p:nvCxnSpPr>
        <p:spPr>
          <a:xfrm flipV="1">
            <a:off x="3962370" y="5600700"/>
            <a:ext cx="3751664" cy="53503"/>
          </a:xfrm>
          <a:prstGeom prst="line">
            <a:avLst/>
          </a:prstGeom>
          <a:ln w="50800">
            <a:solidFill>
              <a:srgbClr val="7030A0"/>
            </a:solidFill>
            <a:prstDash val="sysDash"/>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29284F2-7DC5-43BE-8AD6-DE5536CEC68B}"/>
              </a:ext>
            </a:extLst>
          </p:cNvPr>
          <p:cNvCxnSpPr>
            <a:cxnSpLocks/>
          </p:cNvCxnSpPr>
          <p:nvPr/>
        </p:nvCxnSpPr>
        <p:spPr>
          <a:xfrm flipH="1">
            <a:off x="3824499" y="3894649"/>
            <a:ext cx="3665799" cy="1"/>
          </a:xfrm>
          <a:prstGeom prst="line">
            <a:avLst/>
          </a:prstGeom>
          <a:ln w="50800">
            <a:solidFill>
              <a:srgbClr val="7030A0"/>
            </a:solidFill>
            <a:prstDash val="sysDash"/>
          </a:ln>
        </p:spPr>
        <p:style>
          <a:lnRef idx="2">
            <a:schemeClr val="accent1"/>
          </a:lnRef>
          <a:fillRef idx="0">
            <a:schemeClr val="accent1"/>
          </a:fillRef>
          <a:effectRef idx="1">
            <a:schemeClr val="accent1"/>
          </a:effectRef>
          <a:fontRef idx="minor">
            <a:schemeClr val="tx1"/>
          </a:fontRef>
        </p:style>
      </p:cxnSp>
      <p:sp>
        <p:nvSpPr>
          <p:cNvPr id="14" name="Up-Down Arrow 7">
            <a:extLst>
              <a:ext uri="{FF2B5EF4-FFF2-40B4-BE49-F238E27FC236}">
                <a16:creationId xmlns:a16="http://schemas.microsoft.com/office/drawing/2014/main" id="{B6A06F42-95A5-4F99-B25E-0980FAC1A45B}"/>
              </a:ext>
            </a:extLst>
          </p:cNvPr>
          <p:cNvSpPr/>
          <p:nvPr/>
        </p:nvSpPr>
        <p:spPr>
          <a:xfrm>
            <a:off x="7714033" y="3894649"/>
            <a:ext cx="532435" cy="1566349"/>
          </a:xfrm>
          <a:prstGeom prst="upDown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608C0BC-5B13-4B36-A1A0-8B87F9776FE3}"/>
              </a:ext>
            </a:extLst>
          </p:cNvPr>
          <p:cNvSpPr txBox="1"/>
          <p:nvPr/>
        </p:nvSpPr>
        <p:spPr>
          <a:xfrm>
            <a:off x="4173508" y="3062708"/>
            <a:ext cx="2937935" cy="707886"/>
          </a:xfrm>
          <a:prstGeom prst="rect">
            <a:avLst/>
          </a:prstGeom>
          <a:solidFill>
            <a:srgbClr val="7030A0"/>
          </a:solidFill>
        </p:spPr>
        <p:txBody>
          <a:bodyPr wrap="square" rtlCol="0">
            <a:spAutoFit/>
          </a:bodyPr>
          <a:lstStyle/>
          <a:p>
            <a:pPr algn="ctr"/>
            <a:r>
              <a:rPr lang="en-US" sz="2000" b="1" dirty="0">
                <a:solidFill>
                  <a:schemeClr val="bg1"/>
                </a:solidFill>
                <a:latin typeface="Arial Narrow" panose="020B0606020202030204" pitchFamily="34" charset="0"/>
              </a:rPr>
              <a:t>Market trading sideways $3.50/</a:t>
            </a:r>
            <a:r>
              <a:rPr lang="en-US" sz="2000" b="1" dirty="0" err="1">
                <a:solidFill>
                  <a:schemeClr val="bg1"/>
                </a:solidFill>
                <a:latin typeface="Arial Narrow" panose="020B0606020202030204" pitchFamily="34" charset="0"/>
              </a:rPr>
              <a:t>bu</a:t>
            </a:r>
            <a:r>
              <a:rPr lang="en-US" sz="2000" b="1" dirty="0">
                <a:solidFill>
                  <a:schemeClr val="bg1"/>
                </a:solidFill>
                <a:latin typeface="Arial Narrow" panose="020B0606020202030204" pitchFamily="34" charset="0"/>
              </a:rPr>
              <a:t>-$3.90/</a:t>
            </a:r>
            <a:r>
              <a:rPr lang="en-US" sz="2000" b="1" dirty="0" err="1">
                <a:solidFill>
                  <a:schemeClr val="bg1"/>
                </a:solidFill>
                <a:latin typeface="Arial Narrow" panose="020B0606020202030204" pitchFamily="34" charset="0"/>
              </a:rPr>
              <a:t>bu</a:t>
            </a:r>
            <a:endParaRPr lang="en-US" sz="2000" b="1" dirty="0">
              <a:solidFill>
                <a:schemeClr val="bg1"/>
              </a:solidFill>
              <a:latin typeface="Arial Narrow" panose="020B0606020202030204" pitchFamily="34" charset="0"/>
            </a:endParaRPr>
          </a:p>
        </p:txBody>
      </p:sp>
      <p:cxnSp>
        <p:nvCxnSpPr>
          <p:cNvPr id="21" name="Straight Connector 20">
            <a:extLst>
              <a:ext uri="{FF2B5EF4-FFF2-40B4-BE49-F238E27FC236}">
                <a16:creationId xmlns:a16="http://schemas.microsoft.com/office/drawing/2014/main" id="{69825AD2-405D-4139-A490-4B9F27B9D1F1}"/>
              </a:ext>
            </a:extLst>
          </p:cNvPr>
          <p:cNvCxnSpPr>
            <a:cxnSpLocks/>
          </p:cNvCxnSpPr>
          <p:nvPr/>
        </p:nvCxnSpPr>
        <p:spPr>
          <a:xfrm>
            <a:off x="2127549" y="5646240"/>
            <a:ext cx="1578131" cy="15052"/>
          </a:xfrm>
          <a:prstGeom prst="line">
            <a:avLst/>
          </a:prstGeom>
          <a:ln w="50800">
            <a:solidFill>
              <a:srgbClr val="FFC000"/>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913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CA69E-18E6-44BC-9569-F4C396F3AFB6}"/>
              </a:ext>
            </a:extLst>
          </p:cNvPr>
          <p:cNvSpPr>
            <a:spLocks noGrp="1"/>
          </p:cNvSpPr>
          <p:nvPr>
            <p:ph type="title"/>
          </p:nvPr>
        </p:nvSpPr>
        <p:spPr>
          <a:xfrm>
            <a:off x="549612" y="810585"/>
            <a:ext cx="8239696" cy="900201"/>
          </a:xfrm>
        </p:spPr>
        <p:txBody>
          <a:bodyPr/>
          <a:lstStyle/>
          <a:p>
            <a:r>
              <a:rPr lang="en-US" dirty="0">
                <a:solidFill>
                  <a:schemeClr val="bg1">
                    <a:lumMod val="50000"/>
                  </a:schemeClr>
                </a:solidFill>
              </a:rPr>
              <a:t>Corn Futures C-Dec19</a:t>
            </a:r>
            <a:endParaRPr lang="en-US" dirty="0"/>
          </a:p>
        </p:txBody>
      </p:sp>
      <p:pic>
        <p:nvPicPr>
          <p:cNvPr id="5" name="Content Placeholder 4">
            <a:extLst>
              <a:ext uri="{FF2B5EF4-FFF2-40B4-BE49-F238E27FC236}">
                <a16:creationId xmlns:a16="http://schemas.microsoft.com/office/drawing/2014/main" id="{B6C28E6A-E4A6-4CC8-9ED3-486499E78A20}"/>
              </a:ext>
            </a:extLst>
          </p:cNvPr>
          <p:cNvPicPr>
            <a:picLocks noGrp="1" noChangeAspect="1"/>
          </p:cNvPicPr>
          <p:nvPr>
            <p:ph idx="1"/>
          </p:nvPr>
        </p:nvPicPr>
        <p:blipFill>
          <a:blip r:embed="rId2"/>
          <a:stretch>
            <a:fillRect/>
          </a:stretch>
        </p:blipFill>
        <p:spPr>
          <a:xfrm>
            <a:off x="496111" y="1720850"/>
            <a:ext cx="8506838" cy="4849813"/>
          </a:xfrm>
        </p:spPr>
      </p:pic>
      <p:cxnSp>
        <p:nvCxnSpPr>
          <p:cNvPr id="6" name="Straight Connector 5">
            <a:extLst>
              <a:ext uri="{FF2B5EF4-FFF2-40B4-BE49-F238E27FC236}">
                <a16:creationId xmlns:a16="http://schemas.microsoft.com/office/drawing/2014/main" id="{06E6FC90-1B4B-4245-BA96-E086EE83BA4A}"/>
              </a:ext>
            </a:extLst>
          </p:cNvPr>
          <p:cNvCxnSpPr>
            <a:cxnSpLocks/>
          </p:cNvCxnSpPr>
          <p:nvPr/>
        </p:nvCxnSpPr>
        <p:spPr>
          <a:xfrm flipV="1">
            <a:off x="549613" y="5695544"/>
            <a:ext cx="7874540" cy="53504"/>
          </a:xfrm>
          <a:prstGeom prst="line">
            <a:avLst/>
          </a:prstGeom>
          <a:ln w="50800">
            <a:solidFill>
              <a:srgbClr val="7030A0"/>
            </a:solidFill>
            <a:prstDash val="sysDash"/>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077BF5E-18A3-45E1-AA76-05C2F1036C8A}"/>
              </a:ext>
            </a:extLst>
          </p:cNvPr>
          <p:cNvCxnSpPr>
            <a:cxnSpLocks/>
          </p:cNvCxnSpPr>
          <p:nvPr/>
        </p:nvCxnSpPr>
        <p:spPr>
          <a:xfrm flipH="1">
            <a:off x="549613" y="2532776"/>
            <a:ext cx="7874540" cy="1"/>
          </a:xfrm>
          <a:prstGeom prst="line">
            <a:avLst/>
          </a:prstGeom>
          <a:ln w="50800">
            <a:solidFill>
              <a:srgbClr val="7030A0"/>
            </a:solidFill>
            <a:prstDash val="sysDash"/>
          </a:ln>
        </p:spPr>
        <p:style>
          <a:lnRef idx="2">
            <a:schemeClr val="accent1"/>
          </a:lnRef>
          <a:fillRef idx="0">
            <a:schemeClr val="accent1"/>
          </a:fillRef>
          <a:effectRef idx="1">
            <a:schemeClr val="accent1"/>
          </a:effectRef>
          <a:fontRef idx="minor">
            <a:schemeClr val="tx1"/>
          </a:fontRef>
        </p:style>
      </p:cxnSp>
      <p:sp>
        <p:nvSpPr>
          <p:cNvPr id="8" name="Up-Down Arrow 7">
            <a:extLst>
              <a:ext uri="{FF2B5EF4-FFF2-40B4-BE49-F238E27FC236}">
                <a16:creationId xmlns:a16="http://schemas.microsoft.com/office/drawing/2014/main" id="{B5E6862A-D613-4735-BB21-CF496A2F1897}"/>
              </a:ext>
            </a:extLst>
          </p:cNvPr>
          <p:cNvSpPr/>
          <p:nvPr/>
        </p:nvSpPr>
        <p:spPr>
          <a:xfrm>
            <a:off x="7911173" y="2547811"/>
            <a:ext cx="532435" cy="3040717"/>
          </a:xfrm>
          <a:prstGeom prst="upDown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DFA37F2-562D-40B2-B1D2-3960F822FF6D}"/>
              </a:ext>
            </a:extLst>
          </p:cNvPr>
          <p:cNvSpPr txBox="1"/>
          <p:nvPr/>
        </p:nvSpPr>
        <p:spPr>
          <a:xfrm>
            <a:off x="4059731" y="2636817"/>
            <a:ext cx="3377065" cy="1323439"/>
          </a:xfrm>
          <a:prstGeom prst="rect">
            <a:avLst/>
          </a:prstGeom>
          <a:solidFill>
            <a:srgbClr val="7030A0"/>
          </a:solidFill>
        </p:spPr>
        <p:txBody>
          <a:bodyPr wrap="square" rtlCol="0">
            <a:spAutoFit/>
          </a:bodyPr>
          <a:lstStyle/>
          <a:p>
            <a:pPr algn="ctr"/>
            <a:r>
              <a:rPr lang="en-US" sz="2000" b="1" dirty="0">
                <a:solidFill>
                  <a:schemeClr val="bg1"/>
                </a:solidFill>
                <a:latin typeface="Arial Narrow" panose="020B0606020202030204" pitchFamily="34" charset="0"/>
              </a:rPr>
              <a:t>Market trading sideways in a $0.26 band--$3.86/</a:t>
            </a:r>
            <a:r>
              <a:rPr lang="en-US" sz="2000" b="1" dirty="0" err="1">
                <a:solidFill>
                  <a:schemeClr val="bg1"/>
                </a:solidFill>
                <a:latin typeface="Arial Narrow" panose="020B0606020202030204" pitchFamily="34" charset="0"/>
              </a:rPr>
              <a:t>bu</a:t>
            </a:r>
            <a:r>
              <a:rPr lang="en-US" sz="2000" b="1" dirty="0">
                <a:solidFill>
                  <a:schemeClr val="bg1"/>
                </a:solidFill>
                <a:latin typeface="Arial Narrow" panose="020B0606020202030204" pitchFamily="34" charset="0"/>
              </a:rPr>
              <a:t>-$4.12/</a:t>
            </a:r>
            <a:r>
              <a:rPr lang="en-US" sz="2000" b="1" dirty="0" err="1">
                <a:solidFill>
                  <a:schemeClr val="bg1"/>
                </a:solidFill>
                <a:latin typeface="Arial Narrow" panose="020B0606020202030204" pitchFamily="34" charset="0"/>
              </a:rPr>
              <a:t>bu</a:t>
            </a:r>
            <a:r>
              <a:rPr lang="en-US" sz="2000" b="1" dirty="0">
                <a:solidFill>
                  <a:schemeClr val="bg1"/>
                </a:solidFill>
                <a:latin typeface="Arial Narrow" panose="020B0606020202030204" pitchFamily="34" charset="0"/>
              </a:rPr>
              <a:t> about $0.36/</a:t>
            </a:r>
            <a:r>
              <a:rPr lang="en-US" sz="2000" b="1" dirty="0" err="1">
                <a:solidFill>
                  <a:schemeClr val="bg1"/>
                </a:solidFill>
                <a:latin typeface="Arial Narrow" panose="020B0606020202030204" pitchFamily="34" charset="0"/>
              </a:rPr>
              <a:t>bu</a:t>
            </a:r>
            <a:r>
              <a:rPr lang="en-US" sz="2000" b="1" dirty="0">
                <a:solidFill>
                  <a:schemeClr val="bg1"/>
                </a:solidFill>
                <a:latin typeface="Arial Narrow" panose="020B0606020202030204" pitchFamily="34" charset="0"/>
              </a:rPr>
              <a:t> more than C-Dec19</a:t>
            </a:r>
          </a:p>
        </p:txBody>
      </p:sp>
    </p:spTree>
    <p:extLst>
      <p:ext uri="{BB962C8B-B14F-4D97-AF65-F5344CB8AC3E}">
        <p14:creationId xmlns:p14="http://schemas.microsoft.com/office/powerpoint/2010/main" val="18338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74B1F6C-6963-43A7-9190-636CA3E73374}"/>
              </a:ext>
            </a:extLst>
          </p:cNvPr>
          <p:cNvGraphicFramePr>
            <a:graphicFrameLocks noChangeAspect="1"/>
          </p:cNvGraphicFramePr>
          <p:nvPr>
            <p:extLst>
              <p:ext uri="{D42A27DB-BD31-4B8C-83A1-F6EECF244321}">
                <p14:modId xmlns:p14="http://schemas.microsoft.com/office/powerpoint/2010/main" val="1196350158"/>
              </p:ext>
            </p:extLst>
          </p:nvPr>
        </p:nvGraphicFramePr>
        <p:xfrm>
          <a:off x="795467" y="828675"/>
          <a:ext cx="7548562" cy="6029325"/>
        </p:xfrm>
        <a:graphic>
          <a:graphicData uri="http://schemas.openxmlformats.org/presentationml/2006/ole">
            <mc:AlternateContent xmlns:mc="http://schemas.openxmlformats.org/markup-compatibility/2006">
              <mc:Choice xmlns:v="urn:schemas-microsoft-com:vml" Requires="v">
                <p:oleObj spid="_x0000_s120972" name="Worksheet" r:id="rId4" imgW="7548449" imgH="6029368" progId="Excel.Sheet.12">
                  <p:link updateAutomatic="1"/>
                </p:oleObj>
              </mc:Choice>
              <mc:Fallback>
                <p:oleObj name="Worksheet" r:id="rId4" imgW="7548449" imgH="6029368" progId="Excel.Sheet.12">
                  <p:link updateAutomatic="1"/>
                  <p:pic>
                    <p:nvPicPr>
                      <p:cNvPr id="0" name=""/>
                      <p:cNvPicPr/>
                      <p:nvPr/>
                    </p:nvPicPr>
                    <p:blipFill>
                      <a:blip r:embed="rId5"/>
                      <a:stretch>
                        <a:fillRect/>
                      </a:stretch>
                    </p:blipFill>
                    <p:spPr>
                      <a:xfrm>
                        <a:off x="795467" y="828675"/>
                        <a:ext cx="7548562" cy="6029325"/>
                      </a:xfrm>
                      <a:prstGeom prst="rect">
                        <a:avLst/>
                      </a:prstGeom>
                    </p:spPr>
                  </p:pic>
                </p:oleObj>
              </mc:Fallback>
            </mc:AlternateContent>
          </a:graphicData>
        </a:graphic>
      </p:graphicFrame>
      <p:sp>
        <p:nvSpPr>
          <p:cNvPr id="6" name="Oval 5">
            <a:extLst>
              <a:ext uri="{FF2B5EF4-FFF2-40B4-BE49-F238E27FC236}">
                <a16:creationId xmlns:a16="http://schemas.microsoft.com/office/drawing/2014/main" id="{9BCF2285-A380-4B38-BC8B-3CB12ECFD3F2}"/>
              </a:ext>
            </a:extLst>
          </p:cNvPr>
          <p:cNvSpPr/>
          <p:nvPr/>
        </p:nvSpPr>
        <p:spPr>
          <a:xfrm>
            <a:off x="7619086" y="3366681"/>
            <a:ext cx="783076" cy="476656"/>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808DC9EC-DCB1-4002-966D-2F1BB4EB49D6}"/>
              </a:ext>
            </a:extLst>
          </p:cNvPr>
          <p:cNvSpPr/>
          <p:nvPr/>
        </p:nvSpPr>
        <p:spPr>
          <a:xfrm>
            <a:off x="7646442" y="4673289"/>
            <a:ext cx="783076" cy="476656"/>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Oval 7">
            <a:extLst>
              <a:ext uri="{FF2B5EF4-FFF2-40B4-BE49-F238E27FC236}">
                <a16:creationId xmlns:a16="http://schemas.microsoft.com/office/drawing/2014/main" id="{D6701077-D737-4210-B173-605CADDDD781}"/>
              </a:ext>
            </a:extLst>
          </p:cNvPr>
          <p:cNvSpPr/>
          <p:nvPr/>
        </p:nvSpPr>
        <p:spPr>
          <a:xfrm>
            <a:off x="7526163" y="5175548"/>
            <a:ext cx="783076" cy="730307"/>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Oval 8">
            <a:extLst>
              <a:ext uri="{FF2B5EF4-FFF2-40B4-BE49-F238E27FC236}">
                <a16:creationId xmlns:a16="http://schemas.microsoft.com/office/drawing/2014/main" id="{6C0906A4-DB37-48FA-A8CE-CAD15ACCD28B}"/>
              </a:ext>
            </a:extLst>
          </p:cNvPr>
          <p:cNvSpPr/>
          <p:nvPr/>
        </p:nvSpPr>
        <p:spPr>
          <a:xfrm>
            <a:off x="7590020" y="6005500"/>
            <a:ext cx="783076" cy="476656"/>
          </a:xfrm>
          <a:prstGeom prst="ellipse">
            <a:avLst/>
          </a:prstGeom>
          <a:noFill/>
          <a:ln w="25400">
            <a:solidFill>
              <a:srgbClr val="7030A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Oval 9">
            <a:extLst>
              <a:ext uri="{FF2B5EF4-FFF2-40B4-BE49-F238E27FC236}">
                <a16:creationId xmlns:a16="http://schemas.microsoft.com/office/drawing/2014/main" id="{7310C55E-113F-4488-B98F-266CFD03E6E3}"/>
              </a:ext>
            </a:extLst>
          </p:cNvPr>
          <p:cNvSpPr/>
          <p:nvPr/>
        </p:nvSpPr>
        <p:spPr>
          <a:xfrm>
            <a:off x="7619086" y="2750982"/>
            <a:ext cx="783076" cy="476656"/>
          </a:xfrm>
          <a:prstGeom prst="ellipse">
            <a:avLst/>
          </a:prstGeom>
          <a:noFill/>
          <a:ln w="254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884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8D4CB8DD-D44F-4E08-BD0E-3BC1EDFB6462}"/>
              </a:ext>
            </a:extLst>
          </p:cNvPr>
          <p:cNvGraphicFramePr>
            <a:graphicFrameLocks noChangeAspect="1"/>
          </p:cNvGraphicFramePr>
          <p:nvPr>
            <p:extLst>
              <p:ext uri="{D42A27DB-BD31-4B8C-83A1-F6EECF244321}">
                <p14:modId xmlns:p14="http://schemas.microsoft.com/office/powerpoint/2010/main" val="1984257894"/>
              </p:ext>
            </p:extLst>
          </p:nvPr>
        </p:nvGraphicFramePr>
        <p:xfrm>
          <a:off x="471488" y="725488"/>
          <a:ext cx="8201025" cy="5929312"/>
        </p:xfrm>
        <a:graphic>
          <a:graphicData uri="http://schemas.openxmlformats.org/presentationml/2006/ole">
            <mc:AlternateContent xmlns:mc="http://schemas.openxmlformats.org/markup-compatibility/2006">
              <mc:Choice xmlns:v="urn:schemas-microsoft-com:vml" Requires="v">
                <p:oleObj spid="_x0000_s121995" name="Worksheet" r:id="rId3" imgW="8200928" imgH="5929334" progId="Excel.Sheet.12">
                  <p:link updateAutomatic="1"/>
                </p:oleObj>
              </mc:Choice>
              <mc:Fallback>
                <p:oleObj name="Worksheet" r:id="rId3" imgW="8200928" imgH="5929334" progId="Excel.Sheet.12">
                  <p:link updateAutomatic="1"/>
                  <p:pic>
                    <p:nvPicPr>
                      <p:cNvPr id="0" name=""/>
                      <p:cNvPicPr/>
                      <p:nvPr/>
                    </p:nvPicPr>
                    <p:blipFill>
                      <a:blip r:embed="rId4"/>
                      <a:stretch>
                        <a:fillRect/>
                      </a:stretch>
                    </p:blipFill>
                    <p:spPr>
                      <a:xfrm>
                        <a:off x="471488" y="725488"/>
                        <a:ext cx="8201025" cy="5929312"/>
                      </a:xfrm>
                      <a:prstGeom prst="rect">
                        <a:avLst/>
                      </a:prstGeom>
                    </p:spPr>
                  </p:pic>
                </p:oleObj>
              </mc:Fallback>
            </mc:AlternateContent>
          </a:graphicData>
        </a:graphic>
      </p:graphicFrame>
    </p:spTree>
    <p:extLst>
      <p:ext uri="{BB962C8B-B14F-4D97-AF65-F5344CB8AC3E}">
        <p14:creationId xmlns:p14="http://schemas.microsoft.com/office/powerpoint/2010/main" val="266727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5951DF6-E7E2-4CF8-8611-2726C7545F89}"/>
              </a:ext>
            </a:extLst>
          </p:cNvPr>
          <p:cNvGraphicFramePr>
            <a:graphicFrameLocks noChangeAspect="1"/>
          </p:cNvGraphicFramePr>
          <p:nvPr>
            <p:extLst>
              <p:ext uri="{D42A27DB-BD31-4B8C-83A1-F6EECF244321}">
                <p14:modId xmlns:p14="http://schemas.microsoft.com/office/powerpoint/2010/main" val="3558545881"/>
              </p:ext>
            </p:extLst>
          </p:nvPr>
        </p:nvGraphicFramePr>
        <p:xfrm>
          <a:off x="404543" y="723900"/>
          <a:ext cx="8467725" cy="6184900"/>
        </p:xfrm>
        <a:graphic>
          <a:graphicData uri="http://schemas.openxmlformats.org/presentationml/2006/ole">
            <mc:AlternateContent xmlns:mc="http://schemas.openxmlformats.org/markup-compatibility/2006">
              <mc:Choice xmlns:v="urn:schemas-microsoft-com:vml" Requires="v">
                <p:oleObj spid="_x0000_s123020" name="Worksheet" r:id="rId3" imgW="8748793" imgH="6391347" progId="Excel.Sheet.12">
                  <p:link updateAutomatic="1"/>
                </p:oleObj>
              </mc:Choice>
              <mc:Fallback>
                <p:oleObj name="Worksheet" r:id="rId3" imgW="8748793" imgH="6391347" progId="Excel.Sheet.12">
                  <p:link updateAutomatic="1"/>
                  <p:pic>
                    <p:nvPicPr>
                      <p:cNvPr id="0" name=""/>
                      <p:cNvPicPr/>
                      <p:nvPr/>
                    </p:nvPicPr>
                    <p:blipFill>
                      <a:blip r:embed="rId4"/>
                      <a:stretch>
                        <a:fillRect/>
                      </a:stretch>
                    </p:blipFill>
                    <p:spPr>
                      <a:xfrm>
                        <a:off x="404543" y="723900"/>
                        <a:ext cx="8467725" cy="6184900"/>
                      </a:xfrm>
                      <a:prstGeom prst="rect">
                        <a:avLst/>
                      </a:prstGeom>
                    </p:spPr>
                  </p:pic>
                </p:oleObj>
              </mc:Fallback>
            </mc:AlternateContent>
          </a:graphicData>
        </a:graphic>
      </p:graphicFrame>
    </p:spTree>
    <p:extLst>
      <p:ext uri="{BB962C8B-B14F-4D97-AF65-F5344CB8AC3E}">
        <p14:creationId xmlns:p14="http://schemas.microsoft.com/office/powerpoint/2010/main" val="1669825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D684A-8AEE-428F-9AE2-7A9ED2D9DC9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CC316BE-14BC-45A5-ACA3-F18094BF3C9A}"/>
              </a:ext>
            </a:extLst>
          </p:cNvPr>
          <p:cNvSpPr>
            <a:spLocks noGrp="1"/>
          </p:cNvSpPr>
          <p:nvPr>
            <p:ph idx="1"/>
          </p:nvPr>
        </p:nvSpPr>
        <p:spPr/>
        <p:txBody>
          <a:bodyPr/>
          <a:lstStyle/>
          <a:p>
            <a:endParaRPr lang="en-US" dirty="0"/>
          </a:p>
        </p:txBody>
      </p:sp>
      <p:graphicFrame>
        <p:nvGraphicFramePr>
          <p:cNvPr id="4" name="Object 3">
            <a:extLst>
              <a:ext uri="{FF2B5EF4-FFF2-40B4-BE49-F238E27FC236}">
                <a16:creationId xmlns:a16="http://schemas.microsoft.com/office/drawing/2014/main" id="{09AA629F-B60C-4022-8FD4-34160586C96A}"/>
              </a:ext>
            </a:extLst>
          </p:cNvPr>
          <p:cNvGraphicFramePr>
            <a:graphicFrameLocks noChangeAspect="1"/>
          </p:cNvGraphicFramePr>
          <p:nvPr>
            <p:extLst>
              <p:ext uri="{D42A27DB-BD31-4B8C-83A1-F6EECF244321}">
                <p14:modId xmlns:p14="http://schemas.microsoft.com/office/powerpoint/2010/main" val="281085611"/>
              </p:ext>
            </p:extLst>
          </p:nvPr>
        </p:nvGraphicFramePr>
        <p:xfrm>
          <a:off x="242888" y="817563"/>
          <a:ext cx="8658225" cy="5929312"/>
        </p:xfrm>
        <a:graphic>
          <a:graphicData uri="http://schemas.openxmlformats.org/presentationml/2006/ole">
            <mc:AlternateContent xmlns:mc="http://schemas.openxmlformats.org/markup-compatibility/2006">
              <mc:Choice xmlns:v="urn:schemas-microsoft-com:vml" Requires="v">
                <p:oleObj spid="_x0000_s134251" name="Worksheet" r:id="rId3" imgW="8658128" imgH="5929334" progId="Excel.Sheet.12">
                  <p:link updateAutomatic="1"/>
                </p:oleObj>
              </mc:Choice>
              <mc:Fallback>
                <p:oleObj name="Worksheet" r:id="rId3" imgW="8658128" imgH="5929334" progId="Excel.Sheet.12">
                  <p:link updateAutomatic="1"/>
                  <p:pic>
                    <p:nvPicPr>
                      <p:cNvPr id="0" name=""/>
                      <p:cNvPicPr/>
                      <p:nvPr/>
                    </p:nvPicPr>
                    <p:blipFill>
                      <a:blip r:embed="rId4"/>
                      <a:stretch>
                        <a:fillRect/>
                      </a:stretch>
                    </p:blipFill>
                    <p:spPr>
                      <a:xfrm>
                        <a:off x="242888" y="817563"/>
                        <a:ext cx="8658225" cy="5929312"/>
                      </a:xfrm>
                      <a:prstGeom prst="rect">
                        <a:avLst/>
                      </a:prstGeom>
                    </p:spPr>
                  </p:pic>
                </p:oleObj>
              </mc:Fallback>
            </mc:AlternateContent>
          </a:graphicData>
        </a:graphic>
      </p:graphicFrame>
    </p:spTree>
    <p:extLst>
      <p:ext uri="{BB962C8B-B14F-4D97-AF65-F5344CB8AC3E}">
        <p14:creationId xmlns:p14="http://schemas.microsoft.com/office/powerpoint/2010/main" val="3640528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865F6-0028-408A-BD9A-6926A247EDEE}"/>
              </a:ext>
            </a:extLst>
          </p:cNvPr>
          <p:cNvSpPr>
            <a:spLocks noGrp="1"/>
          </p:cNvSpPr>
          <p:nvPr>
            <p:ph type="title"/>
          </p:nvPr>
        </p:nvSpPr>
        <p:spPr>
          <a:xfrm>
            <a:off x="359924" y="650078"/>
            <a:ext cx="8239696" cy="900201"/>
          </a:xfrm>
        </p:spPr>
        <p:txBody>
          <a:bodyPr/>
          <a:lstStyle/>
          <a:p>
            <a:r>
              <a:rPr lang="en-US" dirty="0">
                <a:solidFill>
                  <a:schemeClr val="bg1">
                    <a:lumMod val="50000"/>
                  </a:schemeClr>
                </a:solidFill>
              </a:rPr>
              <a:t>Soybean Futures S-Nov18</a:t>
            </a:r>
            <a:endParaRPr lang="en-US" dirty="0"/>
          </a:p>
        </p:txBody>
      </p:sp>
      <p:pic>
        <p:nvPicPr>
          <p:cNvPr id="5" name="Content Placeholder 4">
            <a:extLst>
              <a:ext uri="{FF2B5EF4-FFF2-40B4-BE49-F238E27FC236}">
                <a16:creationId xmlns:a16="http://schemas.microsoft.com/office/drawing/2014/main" id="{61038A07-AB14-4B86-88D9-1C7ABA0A0428}"/>
              </a:ext>
            </a:extLst>
          </p:cNvPr>
          <p:cNvPicPr>
            <a:picLocks noGrp="1" noChangeAspect="1"/>
          </p:cNvPicPr>
          <p:nvPr>
            <p:ph idx="1"/>
          </p:nvPr>
        </p:nvPicPr>
        <p:blipFill>
          <a:blip r:embed="rId2"/>
          <a:stretch>
            <a:fillRect/>
          </a:stretch>
        </p:blipFill>
        <p:spPr>
          <a:xfrm>
            <a:off x="240768" y="1550279"/>
            <a:ext cx="7879403" cy="5236499"/>
          </a:xfrm>
        </p:spPr>
      </p:pic>
      <p:sp>
        <p:nvSpPr>
          <p:cNvPr id="6" name="TextBox 5">
            <a:extLst>
              <a:ext uri="{FF2B5EF4-FFF2-40B4-BE49-F238E27FC236}">
                <a16:creationId xmlns:a16="http://schemas.microsoft.com/office/drawing/2014/main" id="{36BDC552-4141-439E-A600-A554CE2A6870}"/>
              </a:ext>
            </a:extLst>
          </p:cNvPr>
          <p:cNvSpPr txBox="1"/>
          <p:nvPr/>
        </p:nvSpPr>
        <p:spPr>
          <a:xfrm>
            <a:off x="218099" y="6112690"/>
            <a:ext cx="2571039" cy="646331"/>
          </a:xfrm>
          <a:prstGeom prst="rect">
            <a:avLst/>
          </a:prstGeom>
          <a:solidFill>
            <a:srgbClr val="0070C0"/>
          </a:solidFill>
        </p:spPr>
        <p:txBody>
          <a:bodyPr wrap="square" rtlCol="0">
            <a:spAutoFit/>
          </a:bodyPr>
          <a:lstStyle/>
          <a:p>
            <a:pPr algn="ctr"/>
            <a:r>
              <a:rPr lang="en-US" b="1" dirty="0">
                <a:solidFill>
                  <a:schemeClr val="bg1"/>
                </a:solidFill>
                <a:latin typeface="Arial Narrow" panose="020B0606020202030204" pitchFamily="34" charset="0"/>
              </a:rPr>
              <a:t>Lower resistance around $8.40/bu Mid July</a:t>
            </a:r>
          </a:p>
        </p:txBody>
      </p:sp>
      <p:sp>
        <p:nvSpPr>
          <p:cNvPr id="7" name="Up-Down Arrow 7">
            <a:extLst>
              <a:ext uri="{FF2B5EF4-FFF2-40B4-BE49-F238E27FC236}">
                <a16:creationId xmlns:a16="http://schemas.microsoft.com/office/drawing/2014/main" id="{1228B17D-468B-41DE-9683-0E82CFBEC24E}"/>
              </a:ext>
            </a:extLst>
          </p:cNvPr>
          <p:cNvSpPr/>
          <p:nvPr/>
        </p:nvSpPr>
        <p:spPr>
          <a:xfrm>
            <a:off x="97494" y="2264058"/>
            <a:ext cx="539581" cy="3864925"/>
          </a:xfrm>
          <a:prstGeom prst="up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D00590B9-418C-4160-B494-1B1B2593E753}"/>
              </a:ext>
            </a:extLst>
          </p:cNvPr>
          <p:cNvCxnSpPr>
            <a:cxnSpLocks/>
          </p:cNvCxnSpPr>
          <p:nvPr/>
        </p:nvCxnSpPr>
        <p:spPr>
          <a:xfrm>
            <a:off x="486989" y="2948225"/>
            <a:ext cx="1473134" cy="1798873"/>
          </a:xfrm>
          <a:prstGeom prst="line">
            <a:avLst/>
          </a:prstGeom>
          <a:ln w="50800">
            <a:solidFill>
              <a:srgbClr val="FFC000"/>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B854976-C55D-487D-B53E-2756F2AA47DD}"/>
              </a:ext>
            </a:extLst>
          </p:cNvPr>
          <p:cNvCxnSpPr>
            <a:cxnSpLocks/>
          </p:cNvCxnSpPr>
          <p:nvPr/>
        </p:nvCxnSpPr>
        <p:spPr>
          <a:xfrm>
            <a:off x="335634" y="3578263"/>
            <a:ext cx="1391026" cy="2102690"/>
          </a:xfrm>
          <a:prstGeom prst="line">
            <a:avLst/>
          </a:prstGeom>
          <a:ln w="50800">
            <a:solidFill>
              <a:srgbClr val="FFC000"/>
            </a:solidFill>
            <a:prstDash val="sysDash"/>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B02B95C-7377-4A8D-9652-5DAEF73B9506}"/>
              </a:ext>
            </a:extLst>
          </p:cNvPr>
          <p:cNvSpPr txBox="1"/>
          <p:nvPr/>
        </p:nvSpPr>
        <p:spPr>
          <a:xfrm>
            <a:off x="1092255" y="2312230"/>
            <a:ext cx="2665241" cy="400110"/>
          </a:xfrm>
          <a:prstGeom prst="rect">
            <a:avLst/>
          </a:prstGeom>
          <a:solidFill>
            <a:srgbClr val="FFC000"/>
          </a:solidFill>
        </p:spPr>
        <p:txBody>
          <a:bodyPr wrap="square" rtlCol="0">
            <a:spAutoFit/>
          </a:bodyPr>
          <a:lstStyle/>
          <a:p>
            <a:pPr algn="ctr"/>
            <a:r>
              <a:rPr lang="en-US" sz="2000" b="1" dirty="0">
                <a:latin typeface="Arial Narrow" panose="020B0606020202030204" pitchFamily="34" charset="0"/>
              </a:rPr>
              <a:t>Market losses $1.20/bu</a:t>
            </a:r>
          </a:p>
        </p:txBody>
      </p:sp>
      <p:cxnSp>
        <p:nvCxnSpPr>
          <p:cNvPr id="11" name="Straight Connector 10">
            <a:extLst>
              <a:ext uri="{FF2B5EF4-FFF2-40B4-BE49-F238E27FC236}">
                <a16:creationId xmlns:a16="http://schemas.microsoft.com/office/drawing/2014/main" id="{8C1D730E-CFD6-4671-A215-4B005C0C862B}"/>
              </a:ext>
            </a:extLst>
          </p:cNvPr>
          <p:cNvCxnSpPr>
            <a:cxnSpLocks/>
          </p:cNvCxnSpPr>
          <p:nvPr/>
        </p:nvCxnSpPr>
        <p:spPr>
          <a:xfrm flipV="1">
            <a:off x="4031306" y="5597967"/>
            <a:ext cx="3527928" cy="31099"/>
          </a:xfrm>
          <a:prstGeom prst="line">
            <a:avLst/>
          </a:prstGeom>
          <a:ln w="50800">
            <a:solidFill>
              <a:srgbClr val="7030A0"/>
            </a:solidFill>
            <a:prstDash val="sysDash"/>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32E4499-5F0E-4389-92D9-F7FC8B428960}"/>
              </a:ext>
            </a:extLst>
          </p:cNvPr>
          <p:cNvCxnSpPr>
            <a:cxnSpLocks/>
          </p:cNvCxnSpPr>
          <p:nvPr/>
        </p:nvCxnSpPr>
        <p:spPr>
          <a:xfrm flipH="1">
            <a:off x="3962370" y="4676544"/>
            <a:ext cx="3596864" cy="0"/>
          </a:xfrm>
          <a:prstGeom prst="line">
            <a:avLst/>
          </a:prstGeom>
          <a:ln w="50800">
            <a:solidFill>
              <a:srgbClr val="7030A0"/>
            </a:solidFill>
            <a:prstDash val="sysDash"/>
          </a:ln>
        </p:spPr>
        <p:style>
          <a:lnRef idx="2">
            <a:schemeClr val="accent1"/>
          </a:lnRef>
          <a:fillRef idx="0">
            <a:schemeClr val="accent1"/>
          </a:fillRef>
          <a:effectRef idx="1">
            <a:schemeClr val="accent1"/>
          </a:effectRef>
          <a:fontRef idx="minor">
            <a:schemeClr val="tx1"/>
          </a:fontRef>
        </p:style>
      </p:cxnSp>
      <p:sp>
        <p:nvSpPr>
          <p:cNvPr id="13" name="Up-Down Arrow 7">
            <a:extLst>
              <a:ext uri="{FF2B5EF4-FFF2-40B4-BE49-F238E27FC236}">
                <a16:creationId xmlns:a16="http://schemas.microsoft.com/office/drawing/2014/main" id="{3C4954EC-3C9F-469E-B8AB-C4D5AEFE71EA}"/>
              </a:ext>
            </a:extLst>
          </p:cNvPr>
          <p:cNvSpPr/>
          <p:nvPr/>
        </p:nvSpPr>
        <p:spPr>
          <a:xfrm>
            <a:off x="7117091" y="4677824"/>
            <a:ext cx="532435" cy="1038852"/>
          </a:xfrm>
          <a:prstGeom prst="upDown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5EF0D91-35F7-4E09-A31A-0D52CE086B1B}"/>
              </a:ext>
            </a:extLst>
          </p:cNvPr>
          <p:cNvSpPr txBox="1"/>
          <p:nvPr/>
        </p:nvSpPr>
        <p:spPr>
          <a:xfrm>
            <a:off x="4621299" y="5853979"/>
            <a:ext cx="2937935" cy="707886"/>
          </a:xfrm>
          <a:prstGeom prst="rect">
            <a:avLst/>
          </a:prstGeom>
          <a:solidFill>
            <a:srgbClr val="7030A0"/>
          </a:solidFill>
        </p:spPr>
        <p:txBody>
          <a:bodyPr wrap="square" rtlCol="0">
            <a:spAutoFit/>
          </a:bodyPr>
          <a:lstStyle/>
          <a:p>
            <a:pPr algn="ctr"/>
            <a:r>
              <a:rPr lang="en-US" sz="2000" b="1" dirty="0">
                <a:solidFill>
                  <a:schemeClr val="bg1"/>
                </a:solidFill>
                <a:latin typeface="Arial Narrow" panose="020B0606020202030204" pitchFamily="34" charset="0"/>
              </a:rPr>
              <a:t>Market trading sideways $8.40/</a:t>
            </a:r>
            <a:r>
              <a:rPr lang="en-US" sz="2000" b="1" dirty="0" err="1">
                <a:solidFill>
                  <a:schemeClr val="bg1"/>
                </a:solidFill>
                <a:latin typeface="Arial Narrow" panose="020B0606020202030204" pitchFamily="34" charset="0"/>
              </a:rPr>
              <a:t>bu</a:t>
            </a:r>
            <a:r>
              <a:rPr lang="en-US" sz="2000" b="1" dirty="0">
                <a:solidFill>
                  <a:schemeClr val="bg1"/>
                </a:solidFill>
                <a:latin typeface="Arial Narrow" panose="020B0606020202030204" pitchFamily="34" charset="0"/>
              </a:rPr>
              <a:t>-$8.80/</a:t>
            </a:r>
            <a:r>
              <a:rPr lang="en-US" sz="2000" b="1" dirty="0" err="1">
                <a:solidFill>
                  <a:schemeClr val="bg1"/>
                </a:solidFill>
                <a:latin typeface="Arial Narrow" panose="020B0606020202030204" pitchFamily="34" charset="0"/>
              </a:rPr>
              <a:t>bu</a:t>
            </a:r>
            <a:endParaRPr lang="en-US" sz="2000" b="1" dirty="0">
              <a:solidFill>
                <a:schemeClr val="bg1"/>
              </a:solidFill>
              <a:latin typeface="Arial Narrow" panose="020B0606020202030204" pitchFamily="34" charset="0"/>
            </a:endParaRPr>
          </a:p>
        </p:txBody>
      </p:sp>
      <p:cxnSp>
        <p:nvCxnSpPr>
          <p:cNvPr id="25" name="Straight Connector 24">
            <a:extLst>
              <a:ext uri="{FF2B5EF4-FFF2-40B4-BE49-F238E27FC236}">
                <a16:creationId xmlns:a16="http://schemas.microsoft.com/office/drawing/2014/main" id="{A6CC1581-3A0C-4C34-A916-64DA8B6D2424}"/>
              </a:ext>
            </a:extLst>
          </p:cNvPr>
          <p:cNvCxnSpPr>
            <a:cxnSpLocks/>
          </p:cNvCxnSpPr>
          <p:nvPr/>
        </p:nvCxnSpPr>
        <p:spPr>
          <a:xfrm flipH="1">
            <a:off x="2068033" y="3646610"/>
            <a:ext cx="1733936" cy="0"/>
          </a:xfrm>
          <a:prstGeom prst="line">
            <a:avLst/>
          </a:prstGeom>
          <a:ln w="50800">
            <a:solidFill>
              <a:srgbClr val="0070C0"/>
            </a:solidFill>
            <a:prstDash val="sysDash"/>
          </a:ln>
        </p:spPr>
        <p:style>
          <a:lnRef idx="2">
            <a:schemeClr val="accent1"/>
          </a:lnRef>
          <a:fillRef idx="0">
            <a:schemeClr val="accent1"/>
          </a:fillRef>
          <a:effectRef idx="1">
            <a:schemeClr val="accent1"/>
          </a:effectRef>
          <a:fontRef idx="minor">
            <a:schemeClr val="tx1"/>
          </a:fontRef>
        </p:style>
      </p:cxnSp>
      <p:sp>
        <p:nvSpPr>
          <p:cNvPr id="28" name="Up-Down Arrow 7">
            <a:extLst>
              <a:ext uri="{FF2B5EF4-FFF2-40B4-BE49-F238E27FC236}">
                <a16:creationId xmlns:a16="http://schemas.microsoft.com/office/drawing/2014/main" id="{C98B701C-2F3D-49AD-92E2-1DA6F36CACF5}"/>
              </a:ext>
            </a:extLst>
          </p:cNvPr>
          <p:cNvSpPr/>
          <p:nvPr/>
        </p:nvSpPr>
        <p:spPr>
          <a:xfrm>
            <a:off x="3332497" y="3687715"/>
            <a:ext cx="539581" cy="2241911"/>
          </a:xfrm>
          <a:prstGeom prst="up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4632667B-3B82-4ACC-8AD6-D8FAA9D8B717}"/>
              </a:ext>
            </a:extLst>
          </p:cNvPr>
          <p:cNvCxnSpPr>
            <a:cxnSpLocks/>
          </p:cNvCxnSpPr>
          <p:nvPr/>
        </p:nvCxnSpPr>
        <p:spPr>
          <a:xfrm flipH="1">
            <a:off x="2128123" y="5940182"/>
            <a:ext cx="1733936" cy="0"/>
          </a:xfrm>
          <a:prstGeom prst="line">
            <a:avLst/>
          </a:prstGeom>
          <a:ln w="50800">
            <a:solidFill>
              <a:srgbClr val="0070C0"/>
            </a:solidFill>
            <a:prstDash val="sysDash"/>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9CB4A28E-1B5F-4DFE-ADBC-2E7882D7B823}"/>
              </a:ext>
            </a:extLst>
          </p:cNvPr>
          <p:cNvSpPr txBox="1"/>
          <p:nvPr/>
        </p:nvSpPr>
        <p:spPr>
          <a:xfrm>
            <a:off x="3801969" y="4071101"/>
            <a:ext cx="2665241" cy="400110"/>
          </a:xfrm>
          <a:prstGeom prst="rect">
            <a:avLst/>
          </a:prstGeom>
          <a:solidFill>
            <a:srgbClr val="0070C0"/>
          </a:solidFill>
        </p:spPr>
        <p:txBody>
          <a:bodyPr wrap="square" rtlCol="0">
            <a:spAutoFit/>
          </a:bodyPr>
          <a:lstStyle/>
          <a:p>
            <a:pPr algn="ctr"/>
            <a:r>
              <a:rPr lang="en-US" sz="2000" b="1" dirty="0">
                <a:solidFill>
                  <a:schemeClr val="bg1"/>
                </a:solidFill>
                <a:latin typeface="Arial Narrow" panose="020B0606020202030204" pitchFamily="34" charset="0"/>
              </a:rPr>
              <a:t>Market gain $0.80/bu</a:t>
            </a:r>
          </a:p>
        </p:txBody>
      </p:sp>
    </p:spTree>
    <p:extLst>
      <p:ext uri="{BB962C8B-B14F-4D97-AF65-F5344CB8AC3E}">
        <p14:creationId xmlns:p14="http://schemas.microsoft.com/office/powerpoint/2010/main" val="427917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fill="hold"/>
                                        <p:tgtEl>
                                          <p:spTgt spid="31"/>
                                        </p:tgtEl>
                                        <p:attrNameLst>
                                          <p:attrName>ppt_x</p:attrName>
                                        </p:attrNameLst>
                                      </p:cBhvr>
                                      <p:tavLst>
                                        <p:tav tm="0">
                                          <p:val>
                                            <p:strVal val="#ppt_x"/>
                                          </p:val>
                                        </p:tav>
                                        <p:tav tm="100000">
                                          <p:val>
                                            <p:strVal val="#ppt_x"/>
                                          </p:val>
                                        </p:tav>
                                      </p:tavLst>
                                    </p:anim>
                                    <p:anim calcmode="lin" valueType="num">
                                      <p:cBhvr additive="base">
                                        <p:cTn id="45" dur="500" fill="hold"/>
                                        <p:tgtEl>
                                          <p:spTgt spid="31"/>
                                        </p:tgtEl>
                                        <p:attrNameLst>
                                          <p:attrName>ppt_y</p:attrName>
                                        </p:attrNameLst>
                                      </p:cBhvr>
                                      <p:tavLst>
                                        <p:tav tm="0">
                                          <p:val>
                                            <p:strVal val="1+#ppt_h/2"/>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3" grpId="0" animBg="1"/>
      <p:bldP spid="14" grpId="0" animBg="1"/>
      <p:bldP spid="28"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BE9-3155-45B5-B5EF-4D53E1351294}"/>
              </a:ext>
            </a:extLst>
          </p:cNvPr>
          <p:cNvSpPr>
            <a:spLocks noGrp="1"/>
          </p:cNvSpPr>
          <p:nvPr>
            <p:ph type="title"/>
          </p:nvPr>
        </p:nvSpPr>
        <p:spPr/>
        <p:txBody>
          <a:bodyPr/>
          <a:lstStyle/>
          <a:p>
            <a:r>
              <a:rPr lang="en-US" dirty="0">
                <a:solidFill>
                  <a:schemeClr val="bg1">
                    <a:lumMod val="50000"/>
                  </a:schemeClr>
                </a:solidFill>
              </a:rPr>
              <a:t>Soybean Futures S-Nov19</a:t>
            </a:r>
            <a:endParaRPr lang="en-US" dirty="0"/>
          </a:p>
        </p:txBody>
      </p:sp>
      <p:pic>
        <p:nvPicPr>
          <p:cNvPr id="5" name="Picture 4">
            <a:extLst>
              <a:ext uri="{FF2B5EF4-FFF2-40B4-BE49-F238E27FC236}">
                <a16:creationId xmlns:a16="http://schemas.microsoft.com/office/drawing/2014/main" id="{C5635A0F-E02F-4118-A55B-EAB8F63F6202}"/>
              </a:ext>
            </a:extLst>
          </p:cNvPr>
          <p:cNvPicPr>
            <a:picLocks noChangeAspect="1"/>
          </p:cNvPicPr>
          <p:nvPr/>
        </p:nvPicPr>
        <p:blipFill>
          <a:blip r:embed="rId2"/>
          <a:stretch>
            <a:fillRect/>
          </a:stretch>
        </p:blipFill>
        <p:spPr>
          <a:xfrm>
            <a:off x="607979" y="1670777"/>
            <a:ext cx="7436795" cy="5055900"/>
          </a:xfrm>
          <a:prstGeom prst="rect">
            <a:avLst/>
          </a:prstGeom>
        </p:spPr>
      </p:pic>
      <p:cxnSp>
        <p:nvCxnSpPr>
          <p:cNvPr id="18" name="Straight Connector 17">
            <a:extLst>
              <a:ext uri="{FF2B5EF4-FFF2-40B4-BE49-F238E27FC236}">
                <a16:creationId xmlns:a16="http://schemas.microsoft.com/office/drawing/2014/main" id="{B52CBBD9-149B-4237-A691-574FA2C9A1F8}"/>
              </a:ext>
            </a:extLst>
          </p:cNvPr>
          <p:cNvCxnSpPr>
            <a:cxnSpLocks/>
          </p:cNvCxnSpPr>
          <p:nvPr/>
        </p:nvCxnSpPr>
        <p:spPr>
          <a:xfrm flipV="1">
            <a:off x="3962370" y="5716675"/>
            <a:ext cx="3527928" cy="31099"/>
          </a:xfrm>
          <a:prstGeom prst="line">
            <a:avLst/>
          </a:prstGeom>
          <a:ln w="50800">
            <a:solidFill>
              <a:srgbClr val="7030A0"/>
            </a:solidFill>
            <a:prstDash val="sysDash"/>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C0F3AC7-BA96-4F62-9A3C-2E3E658DEB62}"/>
              </a:ext>
            </a:extLst>
          </p:cNvPr>
          <p:cNvCxnSpPr>
            <a:cxnSpLocks/>
          </p:cNvCxnSpPr>
          <p:nvPr/>
        </p:nvCxnSpPr>
        <p:spPr>
          <a:xfrm flipH="1">
            <a:off x="3824499" y="3894649"/>
            <a:ext cx="3665799" cy="1"/>
          </a:xfrm>
          <a:prstGeom prst="line">
            <a:avLst/>
          </a:prstGeom>
          <a:ln w="50800">
            <a:solidFill>
              <a:srgbClr val="7030A0"/>
            </a:solidFill>
            <a:prstDash val="sysDash"/>
          </a:ln>
        </p:spPr>
        <p:style>
          <a:lnRef idx="2">
            <a:schemeClr val="accent1"/>
          </a:lnRef>
          <a:fillRef idx="0">
            <a:schemeClr val="accent1"/>
          </a:fillRef>
          <a:effectRef idx="1">
            <a:schemeClr val="accent1"/>
          </a:effectRef>
          <a:fontRef idx="minor">
            <a:schemeClr val="tx1"/>
          </a:fontRef>
        </p:style>
      </p:cxnSp>
      <p:sp>
        <p:nvSpPr>
          <p:cNvPr id="20" name="Up-Down Arrow 7">
            <a:extLst>
              <a:ext uri="{FF2B5EF4-FFF2-40B4-BE49-F238E27FC236}">
                <a16:creationId xmlns:a16="http://schemas.microsoft.com/office/drawing/2014/main" id="{10B06FD0-39D9-4196-955F-03EBFF9E83BF}"/>
              </a:ext>
            </a:extLst>
          </p:cNvPr>
          <p:cNvSpPr/>
          <p:nvPr/>
        </p:nvSpPr>
        <p:spPr>
          <a:xfrm>
            <a:off x="3475523" y="4033300"/>
            <a:ext cx="532435" cy="1566349"/>
          </a:xfrm>
          <a:prstGeom prst="upDown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504CCB6C-BFBC-40DE-A753-8643F4596576}"/>
              </a:ext>
            </a:extLst>
          </p:cNvPr>
          <p:cNvSpPr txBox="1"/>
          <p:nvPr/>
        </p:nvSpPr>
        <p:spPr>
          <a:xfrm>
            <a:off x="4173508" y="2365519"/>
            <a:ext cx="2937935" cy="1323439"/>
          </a:xfrm>
          <a:prstGeom prst="rect">
            <a:avLst/>
          </a:prstGeom>
          <a:solidFill>
            <a:srgbClr val="7030A0"/>
          </a:solidFill>
        </p:spPr>
        <p:txBody>
          <a:bodyPr wrap="square" rtlCol="0">
            <a:spAutoFit/>
          </a:bodyPr>
          <a:lstStyle/>
          <a:p>
            <a:pPr algn="ctr"/>
            <a:r>
              <a:rPr lang="en-US" sz="2000" b="1" dirty="0">
                <a:solidFill>
                  <a:schemeClr val="bg1"/>
                </a:solidFill>
                <a:latin typeface="Arial Narrow" panose="020B0606020202030204" pitchFamily="34" charset="0"/>
              </a:rPr>
              <a:t>Market trading sideways $8.80/</a:t>
            </a:r>
            <a:r>
              <a:rPr lang="en-US" sz="2000" b="1" dirty="0" err="1">
                <a:solidFill>
                  <a:schemeClr val="bg1"/>
                </a:solidFill>
                <a:latin typeface="Arial Narrow" panose="020B0606020202030204" pitchFamily="34" charset="0"/>
              </a:rPr>
              <a:t>bu</a:t>
            </a:r>
            <a:r>
              <a:rPr lang="en-US" sz="2000" b="1" dirty="0">
                <a:solidFill>
                  <a:schemeClr val="bg1"/>
                </a:solidFill>
                <a:latin typeface="Arial Narrow" panose="020B0606020202030204" pitchFamily="34" charset="0"/>
              </a:rPr>
              <a:t>-$9.50/</a:t>
            </a:r>
            <a:r>
              <a:rPr lang="en-US" sz="2000" b="1" dirty="0" err="1">
                <a:solidFill>
                  <a:schemeClr val="bg1"/>
                </a:solidFill>
                <a:latin typeface="Arial Narrow" panose="020B0606020202030204" pitchFamily="34" charset="0"/>
              </a:rPr>
              <a:t>bu</a:t>
            </a:r>
            <a:r>
              <a:rPr lang="en-US" sz="2000" b="1" dirty="0">
                <a:solidFill>
                  <a:schemeClr val="bg1"/>
                </a:solidFill>
                <a:latin typeface="Arial Narrow" panose="020B0606020202030204" pitchFamily="34" charset="0"/>
              </a:rPr>
              <a:t>—about $0.40/</a:t>
            </a:r>
            <a:r>
              <a:rPr lang="en-US" sz="2000" b="1" dirty="0" err="1">
                <a:solidFill>
                  <a:schemeClr val="bg1"/>
                </a:solidFill>
                <a:latin typeface="Arial Narrow" panose="020B0606020202030204" pitchFamily="34" charset="0"/>
              </a:rPr>
              <a:t>bu</a:t>
            </a:r>
            <a:r>
              <a:rPr lang="en-US" sz="2000" b="1" dirty="0">
                <a:solidFill>
                  <a:schemeClr val="bg1"/>
                </a:solidFill>
                <a:latin typeface="Arial Narrow" panose="020B0606020202030204" pitchFamily="34" charset="0"/>
              </a:rPr>
              <a:t> more than S-Nov18</a:t>
            </a:r>
          </a:p>
        </p:txBody>
      </p:sp>
    </p:spTree>
    <p:extLst>
      <p:ext uri="{BB962C8B-B14F-4D97-AF65-F5344CB8AC3E}">
        <p14:creationId xmlns:p14="http://schemas.microsoft.com/office/powerpoint/2010/main" val="113210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FD221E51-1344-4C5E-B248-04997F5A3121}"/>
              </a:ext>
            </a:extLst>
          </p:cNvPr>
          <p:cNvGraphicFramePr>
            <a:graphicFrameLocks noChangeAspect="1"/>
          </p:cNvGraphicFramePr>
          <p:nvPr>
            <p:extLst>
              <p:ext uri="{D42A27DB-BD31-4B8C-83A1-F6EECF244321}">
                <p14:modId xmlns:p14="http://schemas.microsoft.com/office/powerpoint/2010/main" val="1459113885"/>
              </p:ext>
            </p:extLst>
          </p:nvPr>
        </p:nvGraphicFramePr>
        <p:xfrm>
          <a:off x="927100" y="758825"/>
          <a:ext cx="7146925" cy="5951538"/>
        </p:xfrm>
        <a:graphic>
          <a:graphicData uri="http://schemas.openxmlformats.org/presentationml/2006/ole">
            <mc:AlternateContent xmlns:mc="http://schemas.openxmlformats.org/markup-compatibility/2006">
              <mc:Choice xmlns:v="urn:schemas-microsoft-com:vml" Requires="v">
                <p:oleObj spid="_x0000_s125067" name="Worksheet" r:id="rId3" imgW="8039229" imgH="6691191" progId="Excel.Sheet.12">
                  <p:link updateAutomatic="1"/>
                </p:oleObj>
              </mc:Choice>
              <mc:Fallback>
                <p:oleObj name="Worksheet" r:id="rId3" imgW="8039229" imgH="6691191" progId="Excel.Sheet.12">
                  <p:link updateAutomatic="1"/>
                  <p:pic>
                    <p:nvPicPr>
                      <p:cNvPr id="0" name=""/>
                      <p:cNvPicPr/>
                      <p:nvPr/>
                    </p:nvPicPr>
                    <p:blipFill>
                      <a:blip r:embed="rId4"/>
                      <a:stretch>
                        <a:fillRect/>
                      </a:stretch>
                    </p:blipFill>
                    <p:spPr>
                      <a:xfrm>
                        <a:off x="927100" y="758825"/>
                        <a:ext cx="7146925" cy="5951538"/>
                      </a:xfrm>
                      <a:prstGeom prst="rect">
                        <a:avLst/>
                      </a:prstGeom>
                    </p:spPr>
                  </p:pic>
                </p:oleObj>
              </mc:Fallback>
            </mc:AlternateContent>
          </a:graphicData>
        </a:graphic>
      </p:graphicFrame>
      <p:sp>
        <p:nvSpPr>
          <p:cNvPr id="3" name="Oval 2">
            <a:extLst>
              <a:ext uri="{FF2B5EF4-FFF2-40B4-BE49-F238E27FC236}">
                <a16:creationId xmlns:a16="http://schemas.microsoft.com/office/drawing/2014/main" id="{C294533D-39D8-4BF2-B9F7-0944C2941C86}"/>
              </a:ext>
            </a:extLst>
          </p:cNvPr>
          <p:cNvSpPr/>
          <p:nvPr/>
        </p:nvSpPr>
        <p:spPr>
          <a:xfrm>
            <a:off x="7389976" y="3333859"/>
            <a:ext cx="783076" cy="476656"/>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5549722B-A31E-4829-89A6-8B3E9C253928}"/>
              </a:ext>
            </a:extLst>
          </p:cNvPr>
          <p:cNvSpPr/>
          <p:nvPr/>
        </p:nvSpPr>
        <p:spPr>
          <a:xfrm>
            <a:off x="7472661" y="5020249"/>
            <a:ext cx="683982" cy="391400"/>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Oval 4">
            <a:extLst>
              <a:ext uri="{FF2B5EF4-FFF2-40B4-BE49-F238E27FC236}">
                <a16:creationId xmlns:a16="http://schemas.microsoft.com/office/drawing/2014/main" id="{9145E495-46C4-4E76-B8DA-03F5825D3A8C}"/>
              </a:ext>
            </a:extLst>
          </p:cNvPr>
          <p:cNvSpPr/>
          <p:nvPr/>
        </p:nvSpPr>
        <p:spPr>
          <a:xfrm>
            <a:off x="7389976" y="5395705"/>
            <a:ext cx="783076" cy="730307"/>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Oval 5">
            <a:extLst>
              <a:ext uri="{FF2B5EF4-FFF2-40B4-BE49-F238E27FC236}">
                <a16:creationId xmlns:a16="http://schemas.microsoft.com/office/drawing/2014/main" id="{C4B21421-39DB-43DC-BEFC-61517E53E89B}"/>
              </a:ext>
            </a:extLst>
          </p:cNvPr>
          <p:cNvSpPr/>
          <p:nvPr/>
        </p:nvSpPr>
        <p:spPr>
          <a:xfrm>
            <a:off x="7472661" y="6126012"/>
            <a:ext cx="783076" cy="476656"/>
          </a:xfrm>
          <a:prstGeom prst="ellipse">
            <a:avLst/>
          </a:prstGeom>
          <a:noFill/>
          <a:ln w="25400">
            <a:solidFill>
              <a:srgbClr val="7030A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Oval 6">
            <a:extLst>
              <a:ext uri="{FF2B5EF4-FFF2-40B4-BE49-F238E27FC236}">
                <a16:creationId xmlns:a16="http://schemas.microsoft.com/office/drawing/2014/main" id="{4022B90D-8CA3-4E77-9C02-4619F13FDEBD}"/>
              </a:ext>
            </a:extLst>
          </p:cNvPr>
          <p:cNvSpPr/>
          <p:nvPr/>
        </p:nvSpPr>
        <p:spPr>
          <a:xfrm>
            <a:off x="7351575" y="1571017"/>
            <a:ext cx="783076" cy="523349"/>
          </a:xfrm>
          <a:prstGeom prst="ellipse">
            <a:avLst/>
          </a:prstGeom>
          <a:noFill/>
          <a:ln w="254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833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0" y="725320"/>
            <a:ext cx="8843058" cy="7078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pPr algn="ctr" eaLnBrk="1" hangingPunct="1"/>
            <a:r>
              <a:rPr lang="en-US" b="0" dirty="0"/>
              <a:t> </a:t>
            </a:r>
            <a:r>
              <a:rPr lang="en-US" sz="2000" b="0" dirty="0"/>
              <a:t>US agriculture is now experiencing a </a:t>
            </a:r>
            <a:r>
              <a:rPr lang="en-US" sz="2000" dirty="0"/>
              <a:t>cost</a:t>
            </a:r>
            <a:r>
              <a:rPr lang="en-US" sz="2000" b="0" dirty="0"/>
              <a:t>-</a:t>
            </a:r>
            <a:r>
              <a:rPr lang="en-US" sz="2000" dirty="0"/>
              <a:t>price squeeze</a:t>
            </a:r>
            <a:r>
              <a:rPr lang="en-US" sz="2000" b="0" dirty="0"/>
              <a:t>--a period of increasing </a:t>
            </a:r>
            <a:r>
              <a:rPr lang="en-US" sz="2000" dirty="0"/>
              <a:t>costs</a:t>
            </a:r>
            <a:r>
              <a:rPr lang="en-US" sz="2000" b="0" dirty="0"/>
              <a:t> and simultaneous decreasing </a:t>
            </a:r>
            <a:r>
              <a:rPr lang="en-US" sz="2000" dirty="0"/>
              <a:t>prices</a:t>
            </a:r>
            <a:r>
              <a:rPr lang="en-US" sz="2000" b="0" dirty="0"/>
              <a:t>. </a:t>
            </a:r>
            <a:endParaRPr lang="en-US" sz="2000" dirty="0"/>
          </a:p>
        </p:txBody>
      </p:sp>
      <p:graphicFrame>
        <p:nvGraphicFramePr>
          <p:cNvPr id="2" name="Object 1"/>
          <p:cNvGraphicFramePr>
            <a:graphicFrameLocks noChangeAspect="1"/>
          </p:cNvGraphicFramePr>
          <p:nvPr>
            <p:extLst>
              <p:ext uri="{D42A27DB-BD31-4B8C-83A1-F6EECF244321}">
                <p14:modId xmlns:p14="http://schemas.microsoft.com/office/powerpoint/2010/main" val="392998997"/>
              </p:ext>
            </p:extLst>
          </p:nvPr>
        </p:nvGraphicFramePr>
        <p:xfrm>
          <a:off x="1316038" y="1778000"/>
          <a:ext cx="6618287" cy="4832350"/>
        </p:xfrm>
        <a:graphic>
          <a:graphicData uri="http://schemas.openxmlformats.org/presentationml/2006/ole">
            <mc:AlternateContent xmlns:mc="http://schemas.openxmlformats.org/markup-compatibility/2006">
              <mc:Choice xmlns:v="urn:schemas-microsoft-com:vml" Requires="v">
                <p:oleObj spid="_x0000_s109706" name="Worksheet" r:id="rId3" imgW="8748793" imgH="6386448" progId="Excel.Sheet.12">
                  <p:link updateAutomatic="1"/>
                </p:oleObj>
              </mc:Choice>
              <mc:Fallback>
                <p:oleObj name="Worksheet" r:id="rId3" imgW="8748793" imgH="6386448" progId="Excel.Sheet.12">
                  <p:link updateAutomatic="1"/>
                  <p:pic>
                    <p:nvPicPr>
                      <p:cNvPr id="2" name="Object 1"/>
                      <p:cNvPicPr/>
                      <p:nvPr/>
                    </p:nvPicPr>
                    <p:blipFill>
                      <a:blip r:embed="rId4"/>
                      <a:stretch>
                        <a:fillRect/>
                      </a:stretch>
                    </p:blipFill>
                    <p:spPr>
                      <a:xfrm>
                        <a:off x="1316038" y="1778000"/>
                        <a:ext cx="6618287" cy="4832350"/>
                      </a:xfrm>
                      <a:prstGeom prst="rect">
                        <a:avLst/>
                      </a:prstGeom>
                    </p:spPr>
                  </p:pic>
                </p:oleObj>
              </mc:Fallback>
            </mc:AlternateContent>
          </a:graphicData>
        </a:graphic>
      </p:graphicFrame>
      <p:sp>
        <p:nvSpPr>
          <p:cNvPr id="3" name="Up-Down Arrow 2"/>
          <p:cNvSpPr/>
          <p:nvPr/>
        </p:nvSpPr>
        <p:spPr>
          <a:xfrm>
            <a:off x="2380890" y="2990490"/>
            <a:ext cx="264544" cy="770626"/>
          </a:xfrm>
          <a:prstGeom prst="upDown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Up-Down Arrow 5"/>
          <p:cNvSpPr/>
          <p:nvPr/>
        </p:nvSpPr>
        <p:spPr>
          <a:xfrm>
            <a:off x="5341383" y="3135368"/>
            <a:ext cx="198111" cy="587263"/>
          </a:xfrm>
          <a:prstGeom prst="upDown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6049126" y="2990490"/>
            <a:ext cx="1478451" cy="466564"/>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6095337" y="3527833"/>
            <a:ext cx="1478451" cy="46656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229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463197374"/>
              </p:ext>
            </p:extLst>
          </p:nvPr>
        </p:nvGraphicFramePr>
        <p:xfrm>
          <a:off x="186109" y="791015"/>
          <a:ext cx="8658225" cy="5929312"/>
        </p:xfrm>
        <a:graphic>
          <a:graphicData uri="http://schemas.openxmlformats.org/presentationml/2006/ole">
            <mc:AlternateContent xmlns:mc="http://schemas.openxmlformats.org/markup-compatibility/2006">
              <mc:Choice xmlns:v="urn:schemas-microsoft-com:vml" Requires="v">
                <p:oleObj spid="_x0000_s126090" name="Worksheet" r:id="rId3" imgW="8658128" imgH="5929334" progId="Excel.Sheet.12">
                  <p:link updateAutomatic="1"/>
                </p:oleObj>
              </mc:Choice>
              <mc:Fallback>
                <p:oleObj name="Worksheet" r:id="rId3" imgW="8658128" imgH="5929334" progId="Excel.Sheet.12">
                  <p:link updateAutomatic="1"/>
                  <p:pic>
                    <p:nvPicPr>
                      <p:cNvPr id="3" name="Object 2"/>
                      <p:cNvPicPr/>
                      <p:nvPr/>
                    </p:nvPicPr>
                    <p:blipFill>
                      <a:blip r:embed="rId4"/>
                      <a:stretch>
                        <a:fillRect/>
                      </a:stretch>
                    </p:blipFill>
                    <p:spPr>
                      <a:xfrm>
                        <a:off x="186109" y="791015"/>
                        <a:ext cx="8658225" cy="5929312"/>
                      </a:xfrm>
                      <a:prstGeom prst="rect">
                        <a:avLst/>
                      </a:prstGeom>
                    </p:spPr>
                  </p:pic>
                </p:oleObj>
              </mc:Fallback>
            </mc:AlternateContent>
          </a:graphicData>
        </a:graphic>
      </p:graphicFrame>
    </p:spTree>
    <p:extLst>
      <p:ext uri="{BB962C8B-B14F-4D97-AF65-F5344CB8AC3E}">
        <p14:creationId xmlns:p14="http://schemas.microsoft.com/office/powerpoint/2010/main" val="1129279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B41502F-E526-49FD-99FD-5FDE08E3C417}"/>
              </a:ext>
            </a:extLst>
          </p:cNvPr>
          <p:cNvGraphicFramePr>
            <a:graphicFrameLocks noChangeAspect="1"/>
          </p:cNvGraphicFramePr>
          <p:nvPr>
            <p:extLst>
              <p:ext uri="{D42A27DB-BD31-4B8C-83A1-F6EECF244321}">
                <p14:modId xmlns:p14="http://schemas.microsoft.com/office/powerpoint/2010/main" val="2324753556"/>
              </p:ext>
            </p:extLst>
          </p:nvPr>
        </p:nvGraphicFramePr>
        <p:xfrm>
          <a:off x="298450" y="911496"/>
          <a:ext cx="8548688" cy="5824538"/>
        </p:xfrm>
        <a:graphic>
          <a:graphicData uri="http://schemas.openxmlformats.org/presentationml/2006/ole">
            <mc:AlternateContent xmlns:mc="http://schemas.openxmlformats.org/markup-compatibility/2006">
              <mc:Choice xmlns:v="urn:schemas-microsoft-com:vml" Requires="v">
                <p:oleObj spid="_x0000_s127115" name="Worksheet" r:id="rId3" imgW="8548607" imgH="5824659" progId="Excel.Sheet.12">
                  <p:link updateAutomatic="1"/>
                </p:oleObj>
              </mc:Choice>
              <mc:Fallback>
                <p:oleObj name="Worksheet" r:id="rId3" imgW="8548607" imgH="5824659" progId="Excel.Sheet.12">
                  <p:link updateAutomatic="1"/>
                  <p:pic>
                    <p:nvPicPr>
                      <p:cNvPr id="0" name=""/>
                      <p:cNvPicPr/>
                      <p:nvPr/>
                    </p:nvPicPr>
                    <p:blipFill>
                      <a:blip r:embed="rId4"/>
                      <a:stretch>
                        <a:fillRect/>
                      </a:stretch>
                    </p:blipFill>
                    <p:spPr>
                      <a:xfrm>
                        <a:off x="298450" y="911496"/>
                        <a:ext cx="8548688" cy="5824538"/>
                      </a:xfrm>
                      <a:prstGeom prst="rect">
                        <a:avLst/>
                      </a:prstGeom>
                    </p:spPr>
                  </p:pic>
                </p:oleObj>
              </mc:Fallback>
            </mc:AlternateContent>
          </a:graphicData>
        </a:graphic>
      </p:graphicFrame>
    </p:spTree>
    <p:extLst>
      <p:ext uri="{BB962C8B-B14F-4D97-AF65-F5344CB8AC3E}">
        <p14:creationId xmlns:p14="http://schemas.microsoft.com/office/powerpoint/2010/main" val="1937398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6042B93-6178-4587-8E14-618A86E61D50}"/>
              </a:ext>
            </a:extLst>
          </p:cNvPr>
          <p:cNvGraphicFramePr>
            <a:graphicFrameLocks noChangeAspect="1"/>
          </p:cNvGraphicFramePr>
          <p:nvPr>
            <p:extLst>
              <p:ext uri="{D42A27DB-BD31-4B8C-83A1-F6EECF244321}">
                <p14:modId xmlns:p14="http://schemas.microsoft.com/office/powerpoint/2010/main" val="1757097967"/>
              </p:ext>
            </p:extLst>
          </p:nvPr>
        </p:nvGraphicFramePr>
        <p:xfrm>
          <a:off x="581025" y="726433"/>
          <a:ext cx="8186738" cy="5973762"/>
        </p:xfrm>
        <a:graphic>
          <a:graphicData uri="http://schemas.openxmlformats.org/presentationml/2006/ole">
            <mc:AlternateContent xmlns:mc="http://schemas.openxmlformats.org/markup-compatibility/2006">
              <mc:Choice xmlns:v="urn:schemas-microsoft-com:vml" Requires="v">
                <p:oleObj spid="_x0000_s128140" name="Worksheet" r:id="rId3" imgW="8748793" imgH="6386448" progId="Excel.Sheet.12">
                  <p:link updateAutomatic="1"/>
                </p:oleObj>
              </mc:Choice>
              <mc:Fallback>
                <p:oleObj name="Worksheet" r:id="rId3" imgW="8748793" imgH="6386448" progId="Excel.Sheet.12">
                  <p:link updateAutomatic="1"/>
                  <p:pic>
                    <p:nvPicPr>
                      <p:cNvPr id="0" name=""/>
                      <p:cNvPicPr/>
                      <p:nvPr/>
                    </p:nvPicPr>
                    <p:blipFill>
                      <a:blip r:embed="rId4"/>
                      <a:stretch>
                        <a:fillRect/>
                      </a:stretch>
                    </p:blipFill>
                    <p:spPr>
                      <a:xfrm>
                        <a:off x="581025" y="726433"/>
                        <a:ext cx="8186738" cy="5973762"/>
                      </a:xfrm>
                      <a:prstGeom prst="rect">
                        <a:avLst/>
                      </a:prstGeom>
                    </p:spPr>
                  </p:pic>
                </p:oleObj>
              </mc:Fallback>
            </mc:AlternateContent>
          </a:graphicData>
        </a:graphic>
      </p:graphicFrame>
    </p:spTree>
    <p:extLst>
      <p:ext uri="{BB962C8B-B14F-4D97-AF65-F5344CB8AC3E}">
        <p14:creationId xmlns:p14="http://schemas.microsoft.com/office/powerpoint/2010/main" val="1469622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E546-7584-42C9-82C9-806FACEC6EFB}"/>
              </a:ext>
            </a:extLst>
          </p:cNvPr>
          <p:cNvSpPr>
            <a:spLocks noGrp="1"/>
          </p:cNvSpPr>
          <p:nvPr>
            <p:ph type="title"/>
          </p:nvPr>
        </p:nvSpPr>
        <p:spPr>
          <a:xfrm>
            <a:off x="637162" y="825176"/>
            <a:ext cx="8239696" cy="900201"/>
          </a:xfrm>
        </p:spPr>
        <p:txBody>
          <a:bodyPr/>
          <a:lstStyle/>
          <a:p>
            <a:r>
              <a:rPr lang="en-US" dirty="0">
                <a:solidFill>
                  <a:schemeClr val="bg1">
                    <a:lumMod val="50000"/>
                  </a:schemeClr>
                </a:solidFill>
              </a:rPr>
              <a:t>Wheat Futures W-Jul19</a:t>
            </a:r>
            <a:endParaRPr lang="en-US" dirty="0"/>
          </a:p>
        </p:txBody>
      </p:sp>
      <p:pic>
        <p:nvPicPr>
          <p:cNvPr id="5" name="Picture 4">
            <a:extLst>
              <a:ext uri="{FF2B5EF4-FFF2-40B4-BE49-F238E27FC236}">
                <a16:creationId xmlns:a16="http://schemas.microsoft.com/office/drawing/2014/main" id="{850A5872-251F-4199-838E-CDF7EDDD007C}"/>
              </a:ext>
            </a:extLst>
          </p:cNvPr>
          <p:cNvPicPr>
            <a:picLocks noChangeAspect="1"/>
          </p:cNvPicPr>
          <p:nvPr/>
        </p:nvPicPr>
        <p:blipFill>
          <a:blip r:embed="rId2"/>
          <a:stretch>
            <a:fillRect/>
          </a:stretch>
        </p:blipFill>
        <p:spPr>
          <a:xfrm>
            <a:off x="355058" y="1370064"/>
            <a:ext cx="7777265" cy="5281931"/>
          </a:xfrm>
          <a:prstGeom prst="rect">
            <a:avLst/>
          </a:prstGeom>
        </p:spPr>
      </p:pic>
      <p:cxnSp>
        <p:nvCxnSpPr>
          <p:cNvPr id="6" name="Straight Connector 5">
            <a:extLst>
              <a:ext uri="{FF2B5EF4-FFF2-40B4-BE49-F238E27FC236}">
                <a16:creationId xmlns:a16="http://schemas.microsoft.com/office/drawing/2014/main" id="{FA7F2B39-C4ED-4FE3-B150-7803E173969B}"/>
              </a:ext>
            </a:extLst>
          </p:cNvPr>
          <p:cNvCxnSpPr>
            <a:cxnSpLocks/>
          </p:cNvCxnSpPr>
          <p:nvPr/>
        </p:nvCxnSpPr>
        <p:spPr>
          <a:xfrm flipV="1">
            <a:off x="3741740" y="5716676"/>
            <a:ext cx="3748558" cy="31098"/>
          </a:xfrm>
          <a:prstGeom prst="line">
            <a:avLst/>
          </a:prstGeom>
          <a:ln w="50800">
            <a:solidFill>
              <a:srgbClr val="7030A0"/>
            </a:solidFill>
            <a:prstDash val="sysDash"/>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B5DFF1A-8A78-44FE-8082-1B6A709C8095}"/>
              </a:ext>
            </a:extLst>
          </p:cNvPr>
          <p:cNvCxnSpPr>
            <a:cxnSpLocks/>
          </p:cNvCxnSpPr>
          <p:nvPr/>
        </p:nvCxnSpPr>
        <p:spPr>
          <a:xfrm flipH="1">
            <a:off x="3741740" y="2002619"/>
            <a:ext cx="3665799" cy="1"/>
          </a:xfrm>
          <a:prstGeom prst="line">
            <a:avLst/>
          </a:prstGeom>
          <a:ln w="50800">
            <a:solidFill>
              <a:srgbClr val="7030A0"/>
            </a:solidFill>
            <a:prstDash val="sysDash"/>
          </a:ln>
        </p:spPr>
        <p:style>
          <a:lnRef idx="2">
            <a:schemeClr val="accent1"/>
          </a:lnRef>
          <a:fillRef idx="0">
            <a:schemeClr val="accent1"/>
          </a:fillRef>
          <a:effectRef idx="1">
            <a:schemeClr val="accent1"/>
          </a:effectRef>
          <a:fontRef idx="minor">
            <a:schemeClr val="tx1"/>
          </a:fontRef>
        </p:style>
      </p:cxnSp>
      <p:sp>
        <p:nvSpPr>
          <p:cNvPr id="8" name="Up-Down Arrow 7">
            <a:extLst>
              <a:ext uri="{FF2B5EF4-FFF2-40B4-BE49-F238E27FC236}">
                <a16:creationId xmlns:a16="http://schemas.microsoft.com/office/drawing/2014/main" id="{FE1F9D83-2C67-4CC8-A81E-4CFF3C1F5FCA}"/>
              </a:ext>
            </a:extLst>
          </p:cNvPr>
          <p:cNvSpPr/>
          <p:nvPr/>
        </p:nvSpPr>
        <p:spPr>
          <a:xfrm>
            <a:off x="3595825" y="2086587"/>
            <a:ext cx="532435" cy="3630090"/>
          </a:xfrm>
          <a:prstGeom prst="upDown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1B8CAD9-F33F-4FE0-AC4D-A11C21CE033D}"/>
              </a:ext>
            </a:extLst>
          </p:cNvPr>
          <p:cNvSpPr txBox="1"/>
          <p:nvPr/>
        </p:nvSpPr>
        <p:spPr>
          <a:xfrm>
            <a:off x="4431092" y="2246158"/>
            <a:ext cx="2937935" cy="1631216"/>
          </a:xfrm>
          <a:prstGeom prst="rect">
            <a:avLst/>
          </a:prstGeom>
          <a:solidFill>
            <a:srgbClr val="7030A0"/>
          </a:solidFill>
        </p:spPr>
        <p:txBody>
          <a:bodyPr wrap="square" rtlCol="0">
            <a:spAutoFit/>
          </a:bodyPr>
          <a:lstStyle/>
          <a:p>
            <a:pPr algn="ctr"/>
            <a:r>
              <a:rPr lang="en-US" sz="2000" b="1" dirty="0">
                <a:solidFill>
                  <a:schemeClr val="bg1"/>
                </a:solidFill>
                <a:latin typeface="Arial Narrow" panose="020B0606020202030204" pitchFamily="34" charset="0"/>
              </a:rPr>
              <a:t>New crop winter wheat has given back $0.90/</a:t>
            </a:r>
            <a:r>
              <a:rPr lang="en-US" sz="2000" b="1" dirty="0" err="1">
                <a:solidFill>
                  <a:schemeClr val="bg1"/>
                </a:solidFill>
                <a:latin typeface="Arial Narrow" panose="020B0606020202030204" pitchFamily="34" charset="0"/>
              </a:rPr>
              <a:t>bu</a:t>
            </a:r>
            <a:r>
              <a:rPr lang="en-US" sz="2000" b="1" dirty="0">
                <a:solidFill>
                  <a:schemeClr val="bg1"/>
                </a:solidFill>
                <a:latin typeface="Arial Narrow" panose="020B0606020202030204" pitchFamily="34" charset="0"/>
              </a:rPr>
              <a:t> recently—discouraging planting.  Market must strengthen to bid acres </a:t>
            </a:r>
          </a:p>
        </p:txBody>
      </p:sp>
    </p:spTree>
    <p:extLst>
      <p:ext uri="{BB962C8B-B14F-4D97-AF65-F5344CB8AC3E}">
        <p14:creationId xmlns:p14="http://schemas.microsoft.com/office/powerpoint/2010/main" val="412760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70107" y="553180"/>
            <a:ext cx="7772400" cy="838200"/>
          </a:xfrm>
        </p:spPr>
        <p:txBody>
          <a:bodyPr/>
          <a:lstStyle/>
          <a:p>
            <a:r>
              <a:rPr lang="en-US" b="1" dirty="0">
                <a:solidFill>
                  <a:schemeClr val="bg1">
                    <a:lumMod val="50000"/>
                  </a:schemeClr>
                </a:solidFill>
                <a:latin typeface="Arial" charset="0"/>
                <a:cs typeface="Arial" charset="0"/>
              </a:rPr>
              <a:t>Final </a:t>
            </a:r>
            <a:r>
              <a:rPr lang="en-US" dirty="0">
                <a:solidFill>
                  <a:schemeClr val="bg1">
                    <a:lumMod val="50000"/>
                  </a:schemeClr>
                </a:solidFill>
                <a:latin typeface="Arial" charset="0"/>
                <a:cs typeface="Arial" charset="0"/>
              </a:rPr>
              <a:t>Thoughts</a:t>
            </a:r>
            <a:endParaRPr lang="en-US" b="1" dirty="0">
              <a:solidFill>
                <a:schemeClr val="bg1">
                  <a:lumMod val="50000"/>
                </a:schemeClr>
              </a:solidFill>
              <a:latin typeface="Arial" charset="0"/>
              <a:cs typeface="Arial" charset="0"/>
            </a:endParaRPr>
          </a:p>
        </p:txBody>
      </p:sp>
      <p:sp>
        <p:nvSpPr>
          <p:cNvPr id="34819" name="Content Placeholder 2"/>
          <p:cNvSpPr>
            <a:spLocks noGrp="1"/>
          </p:cNvSpPr>
          <p:nvPr>
            <p:ph idx="1"/>
          </p:nvPr>
        </p:nvSpPr>
        <p:spPr>
          <a:xfrm>
            <a:off x="185195" y="1057306"/>
            <a:ext cx="8818127" cy="5425249"/>
          </a:xfrm>
        </p:spPr>
        <p:txBody>
          <a:bodyPr/>
          <a:lstStyle/>
          <a:p>
            <a:pPr>
              <a:buFont typeface="Wingdings" panose="05000000000000000000" pitchFamily="2" charset="2"/>
              <a:buChar char="q"/>
            </a:pPr>
            <a:r>
              <a:rPr lang="en-US" sz="2000" b="1" dirty="0">
                <a:latin typeface="Arial" charset="0"/>
                <a:cs typeface="Arial" charset="0"/>
              </a:rPr>
              <a:t>Tariffs are trade distorting.  Farmers are better off with trade not aid. Retaliator tariffs can be lose-lose as trade relationships that take years to establish can be decimated and are hard to rebuild.</a:t>
            </a:r>
          </a:p>
          <a:p>
            <a:pPr>
              <a:buFont typeface="Wingdings" panose="05000000000000000000" pitchFamily="2" charset="2"/>
              <a:buChar char="q"/>
            </a:pPr>
            <a:endParaRPr lang="en-US" sz="2000" b="1" dirty="0">
              <a:latin typeface="Arial" charset="0"/>
              <a:cs typeface="Arial" charset="0"/>
            </a:endParaRPr>
          </a:p>
          <a:p>
            <a:pPr>
              <a:buFont typeface="Wingdings" panose="05000000000000000000" pitchFamily="2" charset="2"/>
              <a:buChar char="q"/>
            </a:pPr>
            <a:r>
              <a:rPr lang="en-US" sz="2000" b="1" dirty="0">
                <a:latin typeface="Arial" charset="0"/>
                <a:cs typeface="Arial" charset="0"/>
              </a:rPr>
              <a:t>Lost agricultural exports to China will mostly be rerouted to other destinations limiting export impacts.  World demand has not declined.</a:t>
            </a:r>
          </a:p>
          <a:p>
            <a:pPr marL="0" indent="0">
              <a:buNone/>
            </a:pPr>
            <a:endParaRPr lang="en-US" sz="2000" b="1" dirty="0">
              <a:latin typeface="Arial" charset="0"/>
              <a:cs typeface="Arial" charset="0"/>
            </a:endParaRPr>
          </a:p>
          <a:p>
            <a:pPr>
              <a:buFont typeface="Wingdings" panose="05000000000000000000" pitchFamily="2" charset="2"/>
              <a:buChar char="q"/>
            </a:pPr>
            <a:r>
              <a:rPr lang="en-US" sz="2000" b="1" dirty="0">
                <a:latin typeface="Arial" charset="0"/>
                <a:cs typeface="Arial" charset="0"/>
              </a:rPr>
              <a:t>Recent announcement of $12 billion aid package to offset tariffs is a short-term fix.  Returning to free trade is a long term fix.   </a:t>
            </a:r>
          </a:p>
          <a:p>
            <a:pPr>
              <a:buFont typeface="Wingdings" panose="05000000000000000000" pitchFamily="2" charset="2"/>
              <a:buChar char="q"/>
            </a:pPr>
            <a:endParaRPr lang="en-US" sz="2000" b="1" dirty="0">
              <a:latin typeface="Arial" charset="0"/>
              <a:cs typeface="Arial" charset="0"/>
            </a:endParaRPr>
          </a:p>
          <a:p>
            <a:pPr>
              <a:buFont typeface="Wingdings" panose="05000000000000000000" pitchFamily="2" charset="2"/>
              <a:buChar char="q"/>
            </a:pPr>
            <a:r>
              <a:rPr lang="en-US" sz="2000" b="1" dirty="0">
                <a:latin typeface="Arial" charset="0"/>
                <a:cs typeface="Arial" charset="0"/>
              </a:rPr>
              <a:t>Cost-price squeeze is impacting US agricultural economy</a:t>
            </a:r>
          </a:p>
          <a:p>
            <a:pPr marL="0" lvl="1" indent="0">
              <a:buNone/>
            </a:pPr>
            <a:endParaRPr lang="en-US" sz="2000" b="1" dirty="0">
              <a:latin typeface="Arial" charset="0"/>
              <a:cs typeface="ＭＳ Ｐゴシック" charset="0"/>
            </a:endParaRPr>
          </a:p>
          <a:p>
            <a:pPr marL="342900" lvl="1" indent="-342900">
              <a:buFont typeface="Wingdings" panose="05000000000000000000" pitchFamily="2" charset="2"/>
              <a:buChar char="q"/>
            </a:pPr>
            <a:r>
              <a:rPr lang="en-US" sz="2000" b="1" dirty="0">
                <a:latin typeface="Arial" charset="0"/>
                <a:cs typeface="ＭＳ Ｐゴシック" charset="0"/>
              </a:rPr>
              <a:t>Current and new crop futures charts reveal corn, soybean, and wheat markets are general trading sideways.  As we approach planting early next year, look for upside breakouts in Jan-Mar, as corn and soybeans bid for acres.  The massive soybean </a:t>
            </a:r>
            <a:r>
              <a:rPr lang="en-US" sz="2000" b="1" dirty="0" err="1">
                <a:latin typeface="Arial" charset="0"/>
                <a:cs typeface="ＭＳ Ｐゴシック" charset="0"/>
              </a:rPr>
              <a:t>endingstocks</a:t>
            </a:r>
            <a:r>
              <a:rPr lang="en-US" sz="2000" b="1" dirty="0">
                <a:latin typeface="Arial" charset="0"/>
                <a:cs typeface="ＭＳ Ｐゴシック" charset="0"/>
              </a:rPr>
              <a:t> will weigh on soybean prices.</a:t>
            </a:r>
            <a:endParaRPr lang="en-US" sz="1800" b="1" dirty="0">
              <a:latin typeface="Arial" charset="0"/>
              <a:cs typeface="Arial" charset="0"/>
            </a:endParaRPr>
          </a:p>
        </p:txBody>
      </p:sp>
    </p:spTree>
    <p:extLst>
      <p:ext uri="{BB962C8B-B14F-4D97-AF65-F5344CB8AC3E}">
        <p14:creationId xmlns:p14="http://schemas.microsoft.com/office/powerpoint/2010/main" val="1128007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04" y="736772"/>
            <a:ext cx="8239696" cy="900201"/>
          </a:xfrm>
        </p:spPr>
        <p:txBody>
          <a:bodyPr/>
          <a:lstStyle/>
          <a:p>
            <a:r>
              <a:rPr lang="en-US" sz="4400" dirty="0">
                <a:solidFill>
                  <a:schemeClr val="bg1">
                    <a:lumMod val="50000"/>
                  </a:schemeClr>
                </a:solidFill>
              </a:rPr>
              <a:t>New Enterprise Budgets Posted</a:t>
            </a:r>
          </a:p>
        </p:txBody>
      </p:sp>
      <p:sp>
        <p:nvSpPr>
          <p:cNvPr id="3" name="Text Placeholder 2"/>
          <p:cNvSpPr>
            <a:spLocks noGrp="1"/>
          </p:cNvSpPr>
          <p:nvPr>
            <p:ph idx="1"/>
          </p:nvPr>
        </p:nvSpPr>
        <p:spPr>
          <a:xfrm>
            <a:off x="457200" y="2105891"/>
            <a:ext cx="8229600" cy="4630189"/>
          </a:xfrm>
        </p:spPr>
        <p:txBody>
          <a:bodyPr/>
          <a:lstStyle/>
          <a:p>
            <a:r>
              <a:rPr lang="en-US" sz="3200" dirty="0"/>
              <a:t>Current Budgets:</a:t>
            </a:r>
          </a:p>
          <a:p>
            <a:pPr marL="457200" lvl="1" indent="0">
              <a:buNone/>
            </a:pPr>
            <a:endParaRPr lang="en-US" sz="2200" dirty="0"/>
          </a:p>
          <a:p>
            <a:pPr lvl="2"/>
            <a:endParaRPr lang="en-US" sz="2600" dirty="0"/>
          </a:p>
          <a:p>
            <a:pPr marL="0" indent="0">
              <a:buNone/>
            </a:pPr>
            <a:endParaRPr lang="en-US" sz="3200" dirty="0"/>
          </a:p>
          <a:p>
            <a:pPr marL="742950" indent="-742950" algn="ctr">
              <a:buFont typeface="+mj-lt"/>
              <a:buAutoNum type="arabicPeriod"/>
            </a:pPr>
            <a:endParaRPr lang="en-US" sz="4000" dirty="0"/>
          </a:p>
        </p:txBody>
      </p:sp>
      <p:pic>
        <p:nvPicPr>
          <p:cNvPr id="4" name="Picture 3"/>
          <p:cNvPicPr>
            <a:picLocks noChangeAspect="1"/>
          </p:cNvPicPr>
          <p:nvPr/>
        </p:nvPicPr>
        <p:blipFill rotWithShape="1">
          <a:blip r:embed="rId3"/>
          <a:srcRect l="79246" t="5847" r="15704" b="77288"/>
          <a:stretch/>
        </p:blipFill>
        <p:spPr>
          <a:xfrm>
            <a:off x="1082040" y="2919527"/>
            <a:ext cx="2598420" cy="3816553"/>
          </a:xfrm>
          <a:prstGeom prst="rect">
            <a:avLst/>
          </a:prstGeom>
        </p:spPr>
      </p:pic>
    </p:spTree>
    <p:extLst>
      <p:ext uri="{BB962C8B-B14F-4D97-AF65-F5344CB8AC3E}">
        <p14:creationId xmlns:p14="http://schemas.microsoft.com/office/powerpoint/2010/main" val="566595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4AAEA-0CF1-4FB3-93ED-2D600FC1ADA1}"/>
              </a:ext>
            </a:extLst>
          </p:cNvPr>
          <p:cNvSpPr>
            <a:spLocks noGrp="1"/>
          </p:cNvSpPr>
          <p:nvPr>
            <p:ph type="title"/>
          </p:nvPr>
        </p:nvSpPr>
        <p:spPr>
          <a:xfrm>
            <a:off x="543261" y="528139"/>
            <a:ext cx="8239696" cy="900201"/>
          </a:xfrm>
        </p:spPr>
        <p:txBody>
          <a:bodyPr/>
          <a:lstStyle/>
          <a:p>
            <a:r>
              <a:rPr lang="en-US" dirty="0">
                <a:solidFill>
                  <a:schemeClr val="bg1">
                    <a:lumMod val="50000"/>
                  </a:schemeClr>
                </a:solidFill>
              </a:rPr>
              <a:t>Planting Decision Tool</a:t>
            </a:r>
          </a:p>
        </p:txBody>
      </p:sp>
      <p:graphicFrame>
        <p:nvGraphicFramePr>
          <p:cNvPr id="4" name="Object 3">
            <a:extLst>
              <a:ext uri="{FF2B5EF4-FFF2-40B4-BE49-F238E27FC236}">
                <a16:creationId xmlns:a16="http://schemas.microsoft.com/office/drawing/2014/main" id="{BF1F6DC7-5211-4A2D-8E0F-CB6C0B96BD53}"/>
              </a:ext>
            </a:extLst>
          </p:cNvPr>
          <p:cNvGraphicFramePr>
            <a:graphicFrameLocks noChangeAspect="1"/>
          </p:cNvGraphicFramePr>
          <p:nvPr>
            <p:extLst/>
          </p:nvPr>
        </p:nvGraphicFramePr>
        <p:xfrm>
          <a:off x="1028700" y="1397000"/>
          <a:ext cx="7019925" cy="5421704"/>
        </p:xfrm>
        <a:graphic>
          <a:graphicData uri="http://schemas.openxmlformats.org/presentationml/2006/ole">
            <mc:AlternateContent xmlns:mc="http://schemas.openxmlformats.org/markup-compatibility/2006">
              <mc:Choice xmlns:v="urn:schemas-microsoft-com:vml" Requires="v">
                <p:oleObj spid="_x0000_s138247" name="Worksheet" r:id="rId3" imgW="8334256" imgH="7972425" progId="Excel.Sheet.12">
                  <p:link updateAutomatic="1"/>
                </p:oleObj>
              </mc:Choice>
              <mc:Fallback>
                <p:oleObj name="Worksheet" r:id="rId3" imgW="8334256" imgH="7972425" progId="Excel.Sheet.12">
                  <p:link updateAutomatic="1"/>
                  <p:pic>
                    <p:nvPicPr>
                      <p:cNvPr id="4" name="Object 3">
                        <a:extLst>
                          <a:ext uri="{FF2B5EF4-FFF2-40B4-BE49-F238E27FC236}">
                            <a16:creationId xmlns:a16="http://schemas.microsoft.com/office/drawing/2014/main" id="{BF1F6DC7-5211-4A2D-8E0F-CB6C0B96BD53}"/>
                          </a:ext>
                        </a:extLst>
                      </p:cNvPr>
                      <p:cNvPicPr/>
                      <p:nvPr/>
                    </p:nvPicPr>
                    <p:blipFill>
                      <a:blip r:embed="rId4"/>
                      <a:stretch>
                        <a:fillRect/>
                      </a:stretch>
                    </p:blipFill>
                    <p:spPr>
                      <a:xfrm>
                        <a:off x="1028700" y="1397000"/>
                        <a:ext cx="7019925" cy="5421704"/>
                      </a:xfrm>
                      <a:prstGeom prst="rect">
                        <a:avLst/>
                      </a:prstGeom>
                    </p:spPr>
                  </p:pic>
                </p:oleObj>
              </mc:Fallback>
            </mc:AlternateContent>
          </a:graphicData>
        </a:graphic>
      </p:graphicFrame>
    </p:spTree>
    <p:extLst>
      <p:ext uri="{BB962C8B-B14F-4D97-AF65-F5344CB8AC3E}">
        <p14:creationId xmlns:p14="http://schemas.microsoft.com/office/powerpoint/2010/main" val="2094343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b="1" dirty="0">
                <a:solidFill>
                  <a:schemeClr val="bg1">
                    <a:lumMod val="50000"/>
                  </a:schemeClr>
                </a:solidFill>
              </a:rPr>
              <a:t>THANK YOU</a:t>
            </a:r>
          </a:p>
          <a:p>
            <a:pPr marL="0" indent="0" algn="ctr">
              <a:buNone/>
            </a:pPr>
            <a:endParaRPr lang="en-US" b="1" dirty="0">
              <a:solidFill>
                <a:schemeClr val="bg1">
                  <a:lumMod val="50000"/>
                </a:schemeClr>
              </a:solidFill>
            </a:endParaRPr>
          </a:p>
          <a:p>
            <a:pPr marL="0" indent="0" algn="ctr">
              <a:buNone/>
            </a:pPr>
            <a:r>
              <a:rPr lang="en-US" b="1" dirty="0">
                <a:solidFill>
                  <a:schemeClr val="bg1">
                    <a:lumMod val="50000"/>
                  </a:schemeClr>
                </a:solidFill>
              </a:rPr>
              <a:t>QUESTIONS?</a:t>
            </a:r>
          </a:p>
        </p:txBody>
      </p:sp>
    </p:spTree>
    <p:extLst>
      <p:ext uri="{BB962C8B-B14F-4D97-AF65-F5344CB8AC3E}">
        <p14:creationId xmlns:p14="http://schemas.microsoft.com/office/powerpoint/2010/main" val="396784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79083" t="20249" r="3667" b="30482"/>
          <a:stretch/>
        </p:blipFill>
        <p:spPr>
          <a:xfrm>
            <a:off x="2095500" y="539252"/>
            <a:ext cx="4975860" cy="6249876"/>
          </a:xfrm>
          <a:prstGeom prst="rect">
            <a:avLst/>
          </a:prstGeom>
        </p:spPr>
      </p:pic>
    </p:spTree>
    <p:extLst>
      <p:ext uri="{BB962C8B-B14F-4D97-AF65-F5344CB8AC3E}">
        <p14:creationId xmlns:p14="http://schemas.microsoft.com/office/powerpoint/2010/main" val="1341007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a:xfrm>
            <a:off x="266700" y="569278"/>
            <a:ext cx="8763000" cy="1143000"/>
          </a:xfrm>
        </p:spPr>
        <p:txBody>
          <a:bodyPr/>
          <a:lstStyle/>
          <a:p>
            <a:r>
              <a:rPr lang="en-US" altLang="en-US" sz="2400" b="1" dirty="0">
                <a:solidFill>
                  <a:srgbClr val="FFFF00"/>
                </a:solidFill>
              </a:rPr>
              <a:t>RECOMMENDED MARKETING STRATEGIES FOR DIFFERENT FUTURES PRICE AND BASIS RISK SITUATIONS</a:t>
            </a:r>
          </a:p>
        </p:txBody>
      </p:sp>
      <p:sp>
        <p:nvSpPr>
          <p:cNvPr id="70661" name="AutoShape 5"/>
          <p:cNvSpPr>
            <a:spLocks noChangeArrowheads="1"/>
          </p:cNvSpPr>
          <p:nvPr/>
        </p:nvSpPr>
        <p:spPr bwMode="auto">
          <a:xfrm>
            <a:off x="2819400" y="3276600"/>
            <a:ext cx="3962400" cy="485775"/>
          </a:xfrm>
          <a:prstGeom prst="leftRightArrow">
            <a:avLst>
              <a:gd name="adj1" fmla="val 50000"/>
              <a:gd name="adj2" fmla="val 16313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0662" name="AutoShape 6"/>
          <p:cNvSpPr>
            <a:spLocks noChangeArrowheads="1"/>
          </p:cNvSpPr>
          <p:nvPr/>
        </p:nvSpPr>
        <p:spPr bwMode="auto">
          <a:xfrm>
            <a:off x="4648200" y="2057400"/>
            <a:ext cx="485775" cy="3124200"/>
          </a:xfrm>
          <a:prstGeom prst="upDownArrow">
            <a:avLst>
              <a:gd name="adj1" fmla="val 50000"/>
              <a:gd name="adj2" fmla="val 128627"/>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70663" name="Text Box 7"/>
          <p:cNvSpPr txBox="1">
            <a:spLocks noChangeArrowheads="1"/>
          </p:cNvSpPr>
          <p:nvPr/>
        </p:nvSpPr>
        <p:spPr bwMode="auto">
          <a:xfrm>
            <a:off x="3200400" y="1600200"/>
            <a:ext cx="3275013" cy="482600"/>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2400" b="1" dirty="0">
                <a:solidFill>
                  <a:schemeClr val="bg1"/>
                </a:solidFill>
              </a:rPr>
              <a:t>Strong Current Basis</a:t>
            </a:r>
          </a:p>
        </p:txBody>
      </p:sp>
      <p:sp>
        <p:nvSpPr>
          <p:cNvPr id="70664" name="Text Box 8"/>
          <p:cNvSpPr txBox="1">
            <a:spLocks noChangeArrowheads="1"/>
          </p:cNvSpPr>
          <p:nvPr/>
        </p:nvSpPr>
        <p:spPr bwMode="auto">
          <a:xfrm>
            <a:off x="3429000" y="5257800"/>
            <a:ext cx="3090863" cy="482600"/>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2400" b="1" dirty="0">
                <a:solidFill>
                  <a:schemeClr val="bg1"/>
                </a:solidFill>
              </a:rPr>
              <a:t>Weak Current Basis</a:t>
            </a:r>
          </a:p>
        </p:txBody>
      </p:sp>
      <p:sp>
        <p:nvSpPr>
          <p:cNvPr id="70665" name="Text Box 9"/>
          <p:cNvSpPr txBox="1">
            <a:spLocks noChangeArrowheads="1"/>
          </p:cNvSpPr>
          <p:nvPr/>
        </p:nvSpPr>
        <p:spPr bwMode="auto">
          <a:xfrm>
            <a:off x="846138" y="2974975"/>
            <a:ext cx="2003425" cy="1212850"/>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US" altLang="en-US" sz="2400" b="1" dirty="0">
                <a:solidFill>
                  <a:schemeClr val="bg1"/>
                </a:solidFill>
              </a:rPr>
              <a:t>Low Current</a:t>
            </a:r>
          </a:p>
          <a:p>
            <a:pPr algn="ctr">
              <a:spcBef>
                <a:spcPct val="0"/>
              </a:spcBef>
            </a:pPr>
            <a:r>
              <a:rPr lang="en-US" altLang="en-US" sz="2400" b="1" dirty="0">
                <a:solidFill>
                  <a:schemeClr val="bg1"/>
                </a:solidFill>
              </a:rPr>
              <a:t>Futures</a:t>
            </a:r>
          </a:p>
          <a:p>
            <a:pPr algn="ctr">
              <a:spcBef>
                <a:spcPct val="0"/>
              </a:spcBef>
            </a:pPr>
            <a:r>
              <a:rPr lang="en-US" altLang="en-US" sz="2400" b="1" dirty="0">
                <a:solidFill>
                  <a:schemeClr val="bg1"/>
                </a:solidFill>
              </a:rPr>
              <a:t>Price</a:t>
            </a:r>
          </a:p>
        </p:txBody>
      </p:sp>
      <p:sp>
        <p:nvSpPr>
          <p:cNvPr id="70666" name="Text Box 10"/>
          <p:cNvSpPr txBox="1">
            <a:spLocks noChangeArrowheads="1"/>
          </p:cNvSpPr>
          <p:nvPr/>
        </p:nvSpPr>
        <p:spPr bwMode="auto">
          <a:xfrm>
            <a:off x="6858000" y="2974975"/>
            <a:ext cx="2071688" cy="1212850"/>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US" altLang="en-US" sz="2400" b="1" dirty="0">
                <a:solidFill>
                  <a:schemeClr val="bg1"/>
                </a:solidFill>
              </a:rPr>
              <a:t>High Current</a:t>
            </a:r>
          </a:p>
          <a:p>
            <a:pPr algn="ctr">
              <a:spcBef>
                <a:spcPct val="0"/>
              </a:spcBef>
            </a:pPr>
            <a:r>
              <a:rPr lang="en-US" altLang="en-US" sz="2400" b="1" dirty="0">
                <a:solidFill>
                  <a:schemeClr val="bg1"/>
                </a:solidFill>
              </a:rPr>
              <a:t>Futures</a:t>
            </a:r>
          </a:p>
          <a:p>
            <a:pPr algn="ctr">
              <a:spcBef>
                <a:spcPct val="0"/>
              </a:spcBef>
            </a:pPr>
            <a:r>
              <a:rPr lang="en-US" altLang="en-US" sz="2400" b="1" dirty="0">
                <a:solidFill>
                  <a:schemeClr val="bg1"/>
                </a:solidFill>
              </a:rPr>
              <a:t>Price</a:t>
            </a:r>
          </a:p>
        </p:txBody>
      </p:sp>
      <p:sp>
        <p:nvSpPr>
          <p:cNvPr id="70667" name="Text Box 11"/>
          <p:cNvSpPr txBox="1">
            <a:spLocks noChangeArrowheads="1"/>
          </p:cNvSpPr>
          <p:nvPr/>
        </p:nvSpPr>
        <p:spPr bwMode="auto">
          <a:xfrm>
            <a:off x="2590800" y="2489200"/>
            <a:ext cx="183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2000" dirty="0">
                <a:solidFill>
                  <a:schemeClr val="bg1"/>
                </a:solidFill>
              </a:rPr>
              <a:t>Basis Contract</a:t>
            </a:r>
          </a:p>
        </p:txBody>
      </p:sp>
      <p:sp>
        <p:nvSpPr>
          <p:cNvPr id="70668" name="Text Box 12"/>
          <p:cNvSpPr txBox="1">
            <a:spLocks noChangeArrowheads="1"/>
          </p:cNvSpPr>
          <p:nvPr/>
        </p:nvSpPr>
        <p:spPr bwMode="auto">
          <a:xfrm>
            <a:off x="5257800" y="2514600"/>
            <a:ext cx="2808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2000" dirty="0">
                <a:solidFill>
                  <a:schemeClr val="bg1"/>
                </a:solidFill>
              </a:rPr>
              <a:t>Cash Forward Contract</a:t>
            </a:r>
          </a:p>
        </p:txBody>
      </p:sp>
      <p:sp>
        <p:nvSpPr>
          <p:cNvPr id="70669" name="Text Box 13"/>
          <p:cNvSpPr txBox="1">
            <a:spLocks noChangeArrowheads="1"/>
          </p:cNvSpPr>
          <p:nvPr/>
        </p:nvSpPr>
        <p:spPr bwMode="auto">
          <a:xfrm>
            <a:off x="2438400" y="4267200"/>
            <a:ext cx="2035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2000" dirty="0">
                <a:solidFill>
                  <a:schemeClr val="bg1"/>
                </a:solidFill>
              </a:rPr>
              <a:t>Do Nothing Now</a:t>
            </a:r>
          </a:p>
          <a:p>
            <a:pPr>
              <a:spcBef>
                <a:spcPct val="0"/>
              </a:spcBef>
            </a:pPr>
            <a:r>
              <a:rPr lang="en-US" altLang="en-US" sz="2000" dirty="0">
                <a:solidFill>
                  <a:schemeClr val="bg1"/>
                </a:solidFill>
              </a:rPr>
              <a:t>Buy Put Option</a:t>
            </a:r>
          </a:p>
        </p:txBody>
      </p:sp>
      <p:sp>
        <p:nvSpPr>
          <p:cNvPr id="70670" name="Text Box 14"/>
          <p:cNvSpPr txBox="1">
            <a:spLocks noChangeArrowheads="1"/>
          </p:cNvSpPr>
          <p:nvPr/>
        </p:nvSpPr>
        <p:spPr bwMode="auto">
          <a:xfrm>
            <a:off x="5334000" y="4267200"/>
            <a:ext cx="198413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2000" dirty="0">
                <a:solidFill>
                  <a:schemeClr val="bg1"/>
                </a:solidFill>
              </a:rPr>
              <a:t>Futures Hedge or</a:t>
            </a:r>
          </a:p>
          <a:p>
            <a:pPr>
              <a:spcBef>
                <a:spcPct val="0"/>
              </a:spcBef>
            </a:pPr>
            <a:r>
              <a:rPr lang="en-US" altLang="en-US" sz="2000" dirty="0">
                <a:solidFill>
                  <a:schemeClr val="bg1"/>
                </a:solidFill>
              </a:rPr>
              <a:t>Buy Put Option</a:t>
            </a:r>
          </a:p>
        </p:txBody>
      </p:sp>
    </p:spTree>
    <p:extLst>
      <p:ext uri="{BB962C8B-B14F-4D97-AF65-F5344CB8AC3E}">
        <p14:creationId xmlns:p14="http://schemas.microsoft.com/office/powerpoint/2010/main" val="420362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67"/>
                                        </p:tgtEl>
                                        <p:attrNameLst>
                                          <p:attrName>style.visibility</p:attrName>
                                        </p:attrNameLst>
                                      </p:cBhvr>
                                      <p:to>
                                        <p:strVal val="visible"/>
                                      </p:to>
                                    </p:set>
                                    <p:anim calcmode="lin" valueType="num">
                                      <p:cBhvr additive="base">
                                        <p:cTn id="7" dur="500" fill="hold"/>
                                        <p:tgtEl>
                                          <p:spTgt spid="70667"/>
                                        </p:tgtEl>
                                        <p:attrNameLst>
                                          <p:attrName>ppt_x</p:attrName>
                                        </p:attrNameLst>
                                      </p:cBhvr>
                                      <p:tavLst>
                                        <p:tav tm="0">
                                          <p:val>
                                            <p:strVal val="#ppt_x"/>
                                          </p:val>
                                        </p:tav>
                                        <p:tav tm="100000">
                                          <p:val>
                                            <p:strVal val="#ppt_x"/>
                                          </p:val>
                                        </p:tav>
                                      </p:tavLst>
                                    </p:anim>
                                    <p:anim calcmode="lin" valueType="num">
                                      <p:cBhvr additive="base">
                                        <p:cTn id="8" dur="500" fill="hold"/>
                                        <p:tgtEl>
                                          <p:spTgt spid="706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68"/>
                                        </p:tgtEl>
                                        <p:attrNameLst>
                                          <p:attrName>style.visibility</p:attrName>
                                        </p:attrNameLst>
                                      </p:cBhvr>
                                      <p:to>
                                        <p:strVal val="visible"/>
                                      </p:to>
                                    </p:set>
                                    <p:anim calcmode="lin" valueType="num">
                                      <p:cBhvr additive="base">
                                        <p:cTn id="13" dur="500" fill="hold"/>
                                        <p:tgtEl>
                                          <p:spTgt spid="70668"/>
                                        </p:tgtEl>
                                        <p:attrNameLst>
                                          <p:attrName>ppt_x</p:attrName>
                                        </p:attrNameLst>
                                      </p:cBhvr>
                                      <p:tavLst>
                                        <p:tav tm="0">
                                          <p:val>
                                            <p:strVal val="#ppt_x"/>
                                          </p:val>
                                        </p:tav>
                                        <p:tav tm="100000">
                                          <p:val>
                                            <p:strVal val="#ppt_x"/>
                                          </p:val>
                                        </p:tav>
                                      </p:tavLst>
                                    </p:anim>
                                    <p:anim calcmode="lin" valueType="num">
                                      <p:cBhvr additive="base">
                                        <p:cTn id="14" dur="500" fill="hold"/>
                                        <p:tgtEl>
                                          <p:spTgt spid="7066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669"/>
                                        </p:tgtEl>
                                        <p:attrNameLst>
                                          <p:attrName>style.visibility</p:attrName>
                                        </p:attrNameLst>
                                      </p:cBhvr>
                                      <p:to>
                                        <p:strVal val="visible"/>
                                      </p:to>
                                    </p:set>
                                    <p:anim calcmode="lin" valueType="num">
                                      <p:cBhvr additive="base">
                                        <p:cTn id="19" dur="500" fill="hold"/>
                                        <p:tgtEl>
                                          <p:spTgt spid="70669"/>
                                        </p:tgtEl>
                                        <p:attrNameLst>
                                          <p:attrName>ppt_x</p:attrName>
                                        </p:attrNameLst>
                                      </p:cBhvr>
                                      <p:tavLst>
                                        <p:tav tm="0">
                                          <p:val>
                                            <p:strVal val="#ppt_x"/>
                                          </p:val>
                                        </p:tav>
                                        <p:tav tm="100000">
                                          <p:val>
                                            <p:strVal val="#ppt_x"/>
                                          </p:val>
                                        </p:tav>
                                      </p:tavLst>
                                    </p:anim>
                                    <p:anim calcmode="lin" valueType="num">
                                      <p:cBhvr additive="base">
                                        <p:cTn id="20" dur="500" fill="hold"/>
                                        <p:tgtEl>
                                          <p:spTgt spid="7066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0670"/>
                                        </p:tgtEl>
                                        <p:attrNameLst>
                                          <p:attrName>style.visibility</p:attrName>
                                        </p:attrNameLst>
                                      </p:cBhvr>
                                      <p:to>
                                        <p:strVal val="visible"/>
                                      </p:to>
                                    </p:set>
                                    <p:anim calcmode="lin" valueType="num">
                                      <p:cBhvr additive="base">
                                        <p:cTn id="25" dur="500" fill="hold"/>
                                        <p:tgtEl>
                                          <p:spTgt spid="70670"/>
                                        </p:tgtEl>
                                        <p:attrNameLst>
                                          <p:attrName>ppt_x</p:attrName>
                                        </p:attrNameLst>
                                      </p:cBhvr>
                                      <p:tavLst>
                                        <p:tav tm="0">
                                          <p:val>
                                            <p:strVal val="#ppt_x"/>
                                          </p:val>
                                        </p:tav>
                                        <p:tav tm="100000">
                                          <p:val>
                                            <p:strVal val="#ppt_x"/>
                                          </p:val>
                                        </p:tav>
                                      </p:tavLst>
                                    </p:anim>
                                    <p:anim calcmode="lin" valueType="num">
                                      <p:cBhvr additive="base">
                                        <p:cTn id="26" dur="500" fill="hold"/>
                                        <p:tgtEl>
                                          <p:spTgt spid="706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p:bldP spid="70668" grpId="0"/>
      <p:bldP spid="70669" grpId="0"/>
      <p:bldP spid="706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E220-760D-4FC0-A716-18415F0B47F4}"/>
              </a:ext>
            </a:extLst>
          </p:cNvPr>
          <p:cNvSpPr>
            <a:spLocks noGrp="1"/>
          </p:cNvSpPr>
          <p:nvPr>
            <p:ph type="title"/>
          </p:nvPr>
        </p:nvSpPr>
        <p:spPr>
          <a:xfrm>
            <a:off x="452152" y="782710"/>
            <a:ext cx="8239696" cy="900201"/>
          </a:xfrm>
        </p:spPr>
        <p:txBody>
          <a:bodyPr/>
          <a:lstStyle/>
          <a:p>
            <a:r>
              <a:rPr lang="en-US" sz="3200" dirty="0"/>
              <a:t>Trade Wars Implications for Agriculture</a:t>
            </a:r>
          </a:p>
        </p:txBody>
      </p:sp>
      <p:sp>
        <p:nvSpPr>
          <p:cNvPr id="3" name="Content Placeholder 2">
            <a:extLst>
              <a:ext uri="{FF2B5EF4-FFF2-40B4-BE49-F238E27FC236}">
                <a16:creationId xmlns:a16="http://schemas.microsoft.com/office/drawing/2014/main" id="{8FDDE713-01BB-4C5F-A946-C73CBA98BB12}"/>
              </a:ext>
            </a:extLst>
          </p:cNvPr>
          <p:cNvSpPr>
            <a:spLocks noGrp="1"/>
          </p:cNvSpPr>
          <p:nvPr>
            <p:ph idx="1"/>
          </p:nvPr>
        </p:nvSpPr>
        <p:spPr>
          <a:xfrm>
            <a:off x="309966" y="1436914"/>
            <a:ext cx="8834034" cy="5241124"/>
          </a:xfrm>
        </p:spPr>
        <p:txBody>
          <a:bodyPr/>
          <a:lstStyle/>
          <a:p>
            <a:pPr>
              <a:buFont typeface="Wingdings" panose="05000000000000000000" pitchFamily="2" charset="2"/>
              <a:buChar char="q"/>
            </a:pPr>
            <a:r>
              <a:rPr lang="en-US" sz="1800" dirty="0"/>
              <a:t>In March 2018, U.S. imposes tariffs to protect U.S. manufacturing jobs (25% tariff on steel and 10% on aluminum) </a:t>
            </a:r>
          </a:p>
          <a:p>
            <a:pPr marL="342900" lvl="1" indent="-342900">
              <a:buFont typeface="Wingdings" panose="05000000000000000000" pitchFamily="2" charset="2"/>
              <a:buChar char="q"/>
            </a:pPr>
            <a:r>
              <a:rPr lang="en-US" sz="1800" dirty="0"/>
              <a:t>The response from the rest of the world has been tit-for-tat tariff increases on U.S. exports. A focus has been on the retaliation tariffs from China.</a:t>
            </a:r>
          </a:p>
          <a:p>
            <a:pPr marL="742950" lvl="2" indent="-342900">
              <a:buFont typeface="Wingdings" panose="05000000000000000000" pitchFamily="2" charset="2"/>
              <a:buChar char="§"/>
            </a:pPr>
            <a:r>
              <a:rPr lang="en-US" sz="1800" dirty="0"/>
              <a:t>U.S. agriculture in the spotlight for tariff retaliation</a:t>
            </a:r>
          </a:p>
          <a:p>
            <a:pPr marL="342900" lvl="1" indent="-342900">
              <a:buFont typeface="Wingdings" panose="05000000000000000000" pitchFamily="2" charset="2"/>
              <a:buChar char="q"/>
            </a:pPr>
            <a:r>
              <a:rPr lang="en-US" sz="1800" dirty="0"/>
              <a:t>China has threatened to impose a 25% tariff on 128 U.S. products in response to a U.S. proposal to impose a 25% tariff on imported products from China</a:t>
            </a:r>
          </a:p>
          <a:p>
            <a:pPr marL="742950" lvl="2" indent="-342900">
              <a:buFont typeface="Wingdings" panose="05000000000000000000" pitchFamily="2" charset="2"/>
              <a:buChar char="§"/>
            </a:pPr>
            <a:r>
              <a:rPr lang="en-US" sz="1800" dirty="0"/>
              <a:t>The Chinese list includes soybeans, wheat, corn, sorghum, and beef. </a:t>
            </a:r>
          </a:p>
          <a:p>
            <a:pPr marL="742950" lvl="2" indent="-342900">
              <a:buFont typeface="Wingdings" panose="05000000000000000000" pitchFamily="2" charset="2"/>
              <a:buChar char="§"/>
            </a:pPr>
            <a:r>
              <a:rPr lang="en-US" sz="1800" dirty="0"/>
              <a:t>Soybeans is the largest agricultural export from the United States to China. </a:t>
            </a:r>
          </a:p>
          <a:p>
            <a:pPr>
              <a:buFont typeface="Wingdings" panose="05000000000000000000" pitchFamily="2" charset="2"/>
              <a:buChar char="q"/>
            </a:pPr>
            <a:r>
              <a:rPr lang="en-US" sz="1800" dirty="0"/>
              <a:t>US soybean exports account for approximately 48% of total use annually.  More than 60% of these exports are destined to China so the Chinese tariff on U.S. soybeans alone could generate major economic consequences for U.S. agriculture.</a:t>
            </a:r>
          </a:p>
          <a:p>
            <a:pPr>
              <a:buFont typeface="Wingdings" panose="05000000000000000000" pitchFamily="2" charset="2"/>
              <a:buChar char="q"/>
            </a:pPr>
            <a:r>
              <a:rPr lang="en-US" sz="1800" dirty="0"/>
              <a:t>China also imports significant quantities of wheat, sorghum, and corn from the United States. Extending the coverage of Chinese tariffs on these products could amplify the economic implications of China’s retaliation policy for U.S. agriculture.</a:t>
            </a:r>
          </a:p>
          <a:p>
            <a:endParaRPr lang="en-US" sz="1600" dirty="0"/>
          </a:p>
          <a:p>
            <a:pPr marL="742950" lvl="2" indent="-342900">
              <a:buFont typeface="Wingdings" panose="05000000000000000000" pitchFamily="2" charset="2"/>
              <a:buChar char="q"/>
            </a:pPr>
            <a:endParaRPr lang="en-US" sz="1400" dirty="0"/>
          </a:p>
        </p:txBody>
      </p:sp>
    </p:spTree>
    <p:extLst>
      <p:ext uri="{BB962C8B-B14F-4D97-AF65-F5344CB8AC3E}">
        <p14:creationId xmlns:p14="http://schemas.microsoft.com/office/powerpoint/2010/main" val="4116738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623165"/>
            <a:ext cx="8239696" cy="900201"/>
          </a:xfrm>
        </p:spPr>
        <p:txBody>
          <a:bodyPr/>
          <a:lstStyle/>
          <a:p>
            <a:r>
              <a:rPr lang="en-US" dirty="0"/>
              <a:t>Timeline for Corn and Soybeans</a:t>
            </a:r>
          </a:p>
        </p:txBody>
      </p:sp>
      <p:sp>
        <p:nvSpPr>
          <p:cNvPr id="3" name="Content Placeholder 2"/>
          <p:cNvSpPr>
            <a:spLocks noGrp="1"/>
          </p:cNvSpPr>
          <p:nvPr>
            <p:ph idx="1"/>
          </p:nvPr>
        </p:nvSpPr>
        <p:spPr>
          <a:xfrm>
            <a:off x="472440" y="6294121"/>
            <a:ext cx="8239696" cy="434340"/>
          </a:xfrm>
        </p:spPr>
        <p:txBody>
          <a:bodyPr/>
          <a:lstStyle/>
          <a:p>
            <a:pPr marL="0" indent="0">
              <a:buNone/>
            </a:pPr>
            <a:r>
              <a:rPr lang="en-US" sz="1200" dirty="0"/>
              <a:t>Source: Swanson, K, J. Coppess, and G. Schnitkey. “Trade Timeline and Corn and Soybean Prices.” farmdoc daily (8): 141 , Department of Agricultural and Consumer Economics, University of Illinois at Urbana-Champaign, July 31, 2018.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49" y="1232196"/>
            <a:ext cx="7760758" cy="5061925"/>
          </a:xfrm>
          <a:prstGeom prst="rect">
            <a:avLst/>
          </a:prstGeom>
        </p:spPr>
      </p:pic>
      <p:sp>
        <p:nvSpPr>
          <p:cNvPr id="5" name="Oval 4">
            <a:extLst>
              <a:ext uri="{FF2B5EF4-FFF2-40B4-BE49-F238E27FC236}">
                <a16:creationId xmlns:a16="http://schemas.microsoft.com/office/drawing/2014/main" id="{4BDD5462-80DF-42B3-B366-36004EFB8499}"/>
              </a:ext>
            </a:extLst>
          </p:cNvPr>
          <p:cNvSpPr/>
          <p:nvPr/>
        </p:nvSpPr>
        <p:spPr>
          <a:xfrm>
            <a:off x="2519878" y="3235569"/>
            <a:ext cx="321547" cy="90020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04DA27C-9719-475B-92F3-031AE64DAC36}"/>
              </a:ext>
            </a:extLst>
          </p:cNvPr>
          <p:cNvSpPr/>
          <p:nvPr/>
        </p:nvSpPr>
        <p:spPr>
          <a:xfrm>
            <a:off x="2841426" y="1909187"/>
            <a:ext cx="966900" cy="43434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78E803AF-047C-4346-952A-56266AECD252}"/>
              </a:ext>
            </a:extLst>
          </p:cNvPr>
          <p:cNvSpPr/>
          <p:nvPr/>
        </p:nvSpPr>
        <p:spPr>
          <a:xfrm>
            <a:off x="1784090" y="1627247"/>
            <a:ext cx="1320851" cy="43434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30E57CC-41F3-4127-B5AF-81514F2D67C6}"/>
              </a:ext>
            </a:extLst>
          </p:cNvPr>
          <p:cNvSpPr/>
          <p:nvPr/>
        </p:nvSpPr>
        <p:spPr>
          <a:xfrm>
            <a:off x="3823904" y="1819768"/>
            <a:ext cx="1511772" cy="434340"/>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Oval 8">
            <a:extLst>
              <a:ext uri="{FF2B5EF4-FFF2-40B4-BE49-F238E27FC236}">
                <a16:creationId xmlns:a16="http://schemas.microsoft.com/office/drawing/2014/main" id="{4640E256-9016-41C1-B131-DBA163A5A975}"/>
              </a:ext>
            </a:extLst>
          </p:cNvPr>
          <p:cNvSpPr/>
          <p:nvPr/>
        </p:nvSpPr>
        <p:spPr>
          <a:xfrm>
            <a:off x="5114152" y="3429000"/>
            <a:ext cx="563167" cy="1032468"/>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37C109A-8B3B-4009-85C7-5D4A405E3090}"/>
              </a:ext>
            </a:extLst>
          </p:cNvPr>
          <p:cNvSpPr/>
          <p:nvPr/>
        </p:nvSpPr>
        <p:spPr>
          <a:xfrm>
            <a:off x="5751890" y="1754998"/>
            <a:ext cx="1511772" cy="434340"/>
          </a:xfrm>
          <a:prstGeom prst="rect">
            <a:avLst/>
          </a:prstGeom>
          <a:noFill/>
          <a:ln w="38100">
            <a:solidFill>
              <a:srgbClr val="FF99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Oval 10">
            <a:extLst>
              <a:ext uri="{FF2B5EF4-FFF2-40B4-BE49-F238E27FC236}">
                <a16:creationId xmlns:a16="http://schemas.microsoft.com/office/drawing/2014/main" id="{1A75E454-38B3-4EED-9110-F5522F4E0D00}"/>
              </a:ext>
            </a:extLst>
          </p:cNvPr>
          <p:cNvSpPr/>
          <p:nvPr/>
        </p:nvSpPr>
        <p:spPr>
          <a:xfrm>
            <a:off x="6358850" y="4308775"/>
            <a:ext cx="563167" cy="103246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37C109A-8B3B-4009-85C7-5D4A405E3090}"/>
              </a:ext>
            </a:extLst>
          </p:cNvPr>
          <p:cNvSpPr/>
          <p:nvPr/>
        </p:nvSpPr>
        <p:spPr>
          <a:xfrm>
            <a:off x="6923990" y="1844417"/>
            <a:ext cx="1511772" cy="434340"/>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Oval 12">
            <a:extLst>
              <a:ext uri="{FF2B5EF4-FFF2-40B4-BE49-F238E27FC236}">
                <a16:creationId xmlns:a16="http://schemas.microsoft.com/office/drawing/2014/main" id="{1A75E454-38B3-4EED-9110-F5522F4E0D00}"/>
              </a:ext>
            </a:extLst>
          </p:cNvPr>
          <p:cNvSpPr/>
          <p:nvPr/>
        </p:nvSpPr>
        <p:spPr>
          <a:xfrm>
            <a:off x="7386879" y="3945234"/>
            <a:ext cx="563167" cy="1121887"/>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434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2FF606-3A94-45C3-B3A2-B9F720869207}"/>
              </a:ext>
            </a:extLst>
          </p:cNvPr>
          <p:cNvPicPr>
            <a:picLocks noChangeAspect="1"/>
          </p:cNvPicPr>
          <p:nvPr/>
        </p:nvPicPr>
        <p:blipFill>
          <a:blip r:embed="rId2"/>
          <a:stretch>
            <a:fillRect/>
          </a:stretch>
        </p:blipFill>
        <p:spPr>
          <a:xfrm>
            <a:off x="285750" y="748275"/>
            <a:ext cx="8067836" cy="5719199"/>
          </a:xfrm>
          <a:prstGeom prst="rect">
            <a:avLst/>
          </a:prstGeom>
        </p:spPr>
      </p:pic>
    </p:spTree>
    <p:extLst>
      <p:ext uri="{BB962C8B-B14F-4D97-AF65-F5344CB8AC3E}">
        <p14:creationId xmlns:p14="http://schemas.microsoft.com/office/powerpoint/2010/main" val="3801319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ight Triangle 80">
            <a:extLst>
              <a:ext uri="{FF2B5EF4-FFF2-40B4-BE49-F238E27FC236}">
                <a16:creationId xmlns:a16="http://schemas.microsoft.com/office/drawing/2014/main" id="{E3E3AEF5-747A-4BC6-8B11-DDC7F2236FC1}"/>
              </a:ext>
            </a:extLst>
          </p:cNvPr>
          <p:cNvSpPr/>
          <p:nvPr/>
        </p:nvSpPr>
        <p:spPr>
          <a:xfrm>
            <a:off x="4134827" y="2546963"/>
            <a:ext cx="1330333" cy="902678"/>
          </a:xfrm>
          <a:prstGeom prst="r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Right Triangle 79">
            <a:extLst>
              <a:ext uri="{FF2B5EF4-FFF2-40B4-BE49-F238E27FC236}">
                <a16:creationId xmlns:a16="http://schemas.microsoft.com/office/drawing/2014/main" id="{7C46550F-0786-4D92-9F74-2DC23BABF3D4}"/>
              </a:ext>
            </a:extLst>
          </p:cNvPr>
          <p:cNvSpPr/>
          <p:nvPr/>
        </p:nvSpPr>
        <p:spPr>
          <a:xfrm flipH="1">
            <a:off x="2028872" y="2553547"/>
            <a:ext cx="1226792" cy="901688"/>
          </a:xfrm>
          <a:prstGeom prst="r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17476F07-7D3B-4B74-AD32-25010C320A9D}"/>
              </a:ext>
            </a:extLst>
          </p:cNvPr>
          <p:cNvSpPr/>
          <p:nvPr/>
        </p:nvSpPr>
        <p:spPr>
          <a:xfrm>
            <a:off x="3227846" y="2544586"/>
            <a:ext cx="929627" cy="924669"/>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6E80F992-86D6-4908-90DD-CAE42B7ED33A}"/>
              </a:ext>
            </a:extLst>
          </p:cNvPr>
          <p:cNvSpPr/>
          <p:nvPr/>
        </p:nvSpPr>
        <p:spPr>
          <a:xfrm>
            <a:off x="1366332" y="2553547"/>
            <a:ext cx="735917" cy="91183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6EE7E72D-C01D-44DA-9E55-29E97C3D23D0}"/>
              </a:ext>
            </a:extLst>
          </p:cNvPr>
          <p:cNvCxnSpPr>
            <a:cxnSpLocks/>
          </p:cNvCxnSpPr>
          <p:nvPr/>
        </p:nvCxnSpPr>
        <p:spPr>
          <a:xfrm>
            <a:off x="1346479" y="627577"/>
            <a:ext cx="0" cy="3529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ED8E90C2-5C62-4B90-9DC0-6E807B19FF7E}"/>
              </a:ext>
            </a:extLst>
          </p:cNvPr>
          <p:cNvCxnSpPr>
            <a:cxnSpLocks/>
          </p:cNvCxnSpPr>
          <p:nvPr/>
        </p:nvCxnSpPr>
        <p:spPr>
          <a:xfrm flipH="1">
            <a:off x="1346479" y="4137800"/>
            <a:ext cx="4672485" cy="4186"/>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DC12A9B-9206-4623-9542-1AFE7846B8B8}"/>
              </a:ext>
            </a:extLst>
          </p:cNvPr>
          <p:cNvCxnSpPr>
            <a:cxnSpLocks/>
          </p:cNvCxnSpPr>
          <p:nvPr/>
        </p:nvCxnSpPr>
        <p:spPr>
          <a:xfrm>
            <a:off x="1698168" y="805516"/>
            <a:ext cx="4320796" cy="3066504"/>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28C6DCAA-558F-48AD-AEFB-59609450F426}"/>
              </a:ext>
            </a:extLst>
          </p:cNvPr>
          <p:cNvCxnSpPr>
            <a:cxnSpLocks/>
          </p:cNvCxnSpPr>
          <p:nvPr/>
        </p:nvCxnSpPr>
        <p:spPr>
          <a:xfrm flipV="1">
            <a:off x="1326381" y="812243"/>
            <a:ext cx="4149971" cy="3194760"/>
          </a:xfrm>
          <a:prstGeom prst="line">
            <a:avLst/>
          </a:prstGeom>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76703496-A881-4302-ABD7-297EF47230EB}"/>
              </a:ext>
            </a:extLst>
          </p:cNvPr>
          <p:cNvSpPr txBox="1"/>
          <p:nvPr/>
        </p:nvSpPr>
        <p:spPr>
          <a:xfrm>
            <a:off x="5534969" y="665064"/>
            <a:ext cx="874203" cy="369332"/>
          </a:xfrm>
          <a:prstGeom prst="rect">
            <a:avLst/>
          </a:prstGeom>
          <a:noFill/>
        </p:spPr>
        <p:txBody>
          <a:bodyPr wrap="square" rtlCol="0">
            <a:spAutoFit/>
          </a:bodyPr>
          <a:lstStyle/>
          <a:p>
            <a:r>
              <a:rPr lang="en-US" dirty="0"/>
              <a:t>Supply</a:t>
            </a:r>
          </a:p>
        </p:txBody>
      </p:sp>
      <p:sp>
        <p:nvSpPr>
          <p:cNvPr id="18" name="TextBox 17">
            <a:extLst>
              <a:ext uri="{FF2B5EF4-FFF2-40B4-BE49-F238E27FC236}">
                <a16:creationId xmlns:a16="http://schemas.microsoft.com/office/drawing/2014/main" id="{892B39A8-7AB0-408C-A43A-D4D9DBBA01C4}"/>
              </a:ext>
            </a:extLst>
          </p:cNvPr>
          <p:cNvSpPr txBox="1"/>
          <p:nvPr/>
        </p:nvSpPr>
        <p:spPr>
          <a:xfrm>
            <a:off x="5467450" y="3774663"/>
            <a:ext cx="974688" cy="369332"/>
          </a:xfrm>
          <a:prstGeom prst="rect">
            <a:avLst/>
          </a:prstGeom>
          <a:noFill/>
        </p:spPr>
        <p:txBody>
          <a:bodyPr wrap="square" rtlCol="0">
            <a:spAutoFit/>
          </a:bodyPr>
          <a:lstStyle/>
          <a:p>
            <a:r>
              <a:rPr lang="en-US" dirty="0"/>
              <a:t>Demand</a:t>
            </a:r>
          </a:p>
        </p:txBody>
      </p:sp>
      <p:cxnSp>
        <p:nvCxnSpPr>
          <p:cNvPr id="24" name="Straight Connector 23">
            <a:extLst>
              <a:ext uri="{FF2B5EF4-FFF2-40B4-BE49-F238E27FC236}">
                <a16:creationId xmlns:a16="http://schemas.microsoft.com/office/drawing/2014/main" id="{4DB3A3DF-CB67-49B4-9337-EB54C079F3A6}"/>
              </a:ext>
            </a:extLst>
          </p:cNvPr>
          <p:cNvCxnSpPr>
            <a:cxnSpLocks/>
          </p:cNvCxnSpPr>
          <p:nvPr/>
        </p:nvCxnSpPr>
        <p:spPr>
          <a:xfrm>
            <a:off x="1366332" y="3455235"/>
            <a:ext cx="4672485"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82749F8-D211-4392-950A-44D89F85CC8C}"/>
              </a:ext>
            </a:extLst>
          </p:cNvPr>
          <p:cNvCxnSpPr>
            <a:cxnSpLocks/>
          </p:cNvCxnSpPr>
          <p:nvPr/>
        </p:nvCxnSpPr>
        <p:spPr>
          <a:xfrm>
            <a:off x="1326382" y="2544393"/>
            <a:ext cx="4663494" cy="2928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8A55F47C-F3C2-4F96-B247-7D24182E8DC7}"/>
              </a:ext>
            </a:extLst>
          </p:cNvPr>
          <p:cNvSpPr txBox="1"/>
          <p:nvPr/>
        </p:nvSpPr>
        <p:spPr>
          <a:xfrm>
            <a:off x="617139" y="3170006"/>
            <a:ext cx="723476" cy="369332"/>
          </a:xfrm>
          <a:prstGeom prst="rect">
            <a:avLst/>
          </a:prstGeom>
          <a:noFill/>
        </p:spPr>
        <p:txBody>
          <a:bodyPr wrap="square" rtlCol="0">
            <a:spAutoFit/>
          </a:bodyPr>
          <a:lstStyle/>
          <a:p>
            <a:r>
              <a:rPr lang="en-US" dirty="0"/>
              <a:t>P</a:t>
            </a:r>
            <a:r>
              <a:rPr lang="en-US" baseline="-25000" dirty="0"/>
              <a:t>world</a:t>
            </a:r>
          </a:p>
        </p:txBody>
      </p:sp>
      <p:sp>
        <p:nvSpPr>
          <p:cNvPr id="29" name="TextBox 28">
            <a:extLst>
              <a:ext uri="{FF2B5EF4-FFF2-40B4-BE49-F238E27FC236}">
                <a16:creationId xmlns:a16="http://schemas.microsoft.com/office/drawing/2014/main" id="{758D7C9C-A97D-4865-936A-B70F2A14EDEA}"/>
              </a:ext>
            </a:extLst>
          </p:cNvPr>
          <p:cNvSpPr txBox="1"/>
          <p:nvPr/>
        </p:nvSpPr>
        <p:spPr>
          <a:xfrm>
            <a:off x="323237" y="2318732"/>
            <a:ext cx="1013423" cy="369332"/>
          </a:xfrm>
          <a:prstGeom prst="rect">
            <a:avLst/>
          </a:prstGeom>
          <a:noFill/>
        </p:spPr>
        <p:txBody>
          <a:bodyPr wrap="square" rtlCol="0">
            <a:spAutoFit/>
          </a:bodyPr>
          <a:lstStyle/>
          <a:p>
            <a:r>
              <a:rPr lang="en-US" dirty="0">
                <a:solidFill>
                  <a:schemeClr val="accent2"/>
                </a:solidFill>
              </a:rPr>
              <a:t>P</a:t>
            </a:r>
            <a:r>
              <a:rPr lang="en-US" baseline="-25000" dirty="0">
                <a:solidFill>
                  <a:schemeClr val="accent2"/>
                </a:solidFill>
              </a:rPr>
              <a:t>world</a:t>
            </a:r>
            <a:r>
              <a:rPr lang="en-US" dirty="0">
                <a:solidFill>
                  <a:schemeClr val="accent2"/>
                </a:solidFill>
              </a:rPr>
              <a:t>+T</a:t>
            </a:r>
            <a:endParaRPr lang="en-US" baseline="-25000" dirty="0">
              <a:solidFill>
                <a:schemeClr val="accent2"/>
              </a:solidFill>
            </a:endParaRPr>
          </a:p>
        </p:txBody>
      </p:sp>
      <p:cxnSp>
        <p:nvCxnSpPr>
          <p:cNvPr id="38" name="Straight Connector 37">
            <a:extLst>
              <a:ext uri="{FF2B5EF4-FFF2-40B4-BE49-F238E27FC236}">
                <a16:creationId xmlns:a16="http://schemas.microsoft.com/office/drawing/2014/main" id="{D29658FA-7621-4B44-AB45-FE82867E37C2}"/>
              </a:ext>
            </a:extLst>
          </p:cNvPr>
          <p:cNvCxnSpPr>
            <a:cxnSpLocks/>
          </p:cNvCxnSpPr>
          <p:nvPr/>
        </p:nvCxnSpPr>
        <p:spPr>
          <a:xfrm>
            <a:off x="2090057" y="3429000"/>
            <a:ext cx="0" cy="712986"/>
          </a:xfrm>
          <a:prstGeom prst="line">
            <a:avLst/>
          </a:prstGeom>
          <a:ln>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684FF31-9CB2-4A51-8D08-781A01AB2F7D}"/>
              </a:ext>
            </a:extLst>
          </p:cNvPr>
          <p:cNvCxnSpPr>
            <a:cxnSpLocks/>
          </p:cNvCxnSpPr>
          <p:nvPr/>
        </p:nvCxnSpPr>
        <p:spPr>
          <a:xfrm>
            <a:off x="3215891" y="2604056"/>
            <a:ext cx="19455" cy="2178643"/>
          </a:xfrm>
          <a:prstGeom prst="line">
            <a:avLst/>
          </a:prstGeom>
          <a:ln>
            <a:solidFill>
              <a:schemeClr val="accent2"/>
            </a:solidFill>
            <a:prstDash val="sysDot"/>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91B00DA-846A-4525-95A0-9169B6009F7A}"/>
              </a:ext>
            </a:extLst>
          </p:cNvPr>
          <p:cNvCxnSpPr>
            <a:cxnSpLocks/>
          </p:cNvCxnSpPr>
          <p:nvPr/>
        </p:nvCxnSpPr>
        <p:spPr>
          <a:xfrm flipH="1">
            <a:off x="4157473" y="2533432"/>
            <a:ext cx="11955" cy="2249267"/>
          </a:xfrm>
          <a:prstGeom prst="line">
            <a:avLst/>
          </a:prstGeom>
          <a:ln>
            <a:solidFill>
              <a:schemeClr val="accent2"/>
            </a:solidFill>
            <a:prstDash val="sysDot"/>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6BE5953-D230-42DE-AB86-71E16424465E}"/>
              </a:ext>
            </a:extLst>
          </p:cNvPr>
          <p:cNvCxnSpPr>
            <a:cxnSpLocks/>
          </p:cNvCxnSpPr>
          <p:nvPr/>
        </p:nvCxnSpPr>
        <p:spPr>
          <a:xfrm>
            <a:off x="5395963" y="3502688"/>
            <a:ext cx="0" cy="654399"/>
          </a:xfrm>
          <a:prstGeom prst="line">
            <a:avLst/>
          </a:prstGeom>
          <a:ln>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0FD61267-27C9-411A-A3C5-D5DF79D12625}"/>
              </a:ext>
            </a:extLst>
          </p:cNvPr>
          <p:cNvSpPr txBox="1"/>
          <p:nvPr/>
        </p:nvSpPr>
        <p:spPr>
          <a:xfrm>
            <a:off x="1935147" y="4107626"/>
            <a:ext cx="449655" cy="369332"/>
          </a:xfrm>
          <a:prstGeom prst="rect">
            <a:avLst/>
          </a:prstGeom>
          <a:noFill/>
        </p:spPr>
        <p:txBody>
          <a:bodyPr wrap="square" rtlCol="0">
            <a:spAutoFit/>
          </a:bodyPr>
          <a:lstStyle/>
          <a:p>
            <a:r>
              <a:rPr lang="en-US" dirty="0">
                <a:solidFill>
                  <a:schemeClr val="bg1">
                    <a:lumMod val="50000"/>
                  </a:schemeClr>
                </a:solidFill>
              </a:rPr>
              <a:t>Q</a:t>
            </a:r>
            <a:r>
              <a:rPr lang="en-US" baseline="-25000" dirty="0">
                <a:solidFill>
                  <a:schemeClr val="bg1">
                    <a:lumMod val="50000"/>
                  </a:schemeClr>
                </a:solidFill>
              </a:rPr>
              <a:t>D</a:t>
            </a:r>
          </a:p>
        </p:txBody>
      </p:sp>
      <p:sp>
        <p:nvSpPr>
          <p:cNvPr id="50" name="TextBox 49">
            <a:extLst>
              <a:ext uri="{FF2B5EF4-FFF2-40B4-BE49-F238E27FC236}">
                <a16:creationId xmlns:a16="http://schemas.microsoft.com/office/drawing/2014/main" id="{4329FD69-4B9F-46A6-ADD9-38B4A1699E5A}"/>
              </a:ext>
            </a:extLst>
          </p:cNvPr>
          <p:cNvSpPr txBox="1"/>
          <p:nvPr/>
        </p:nvSpPr>
        <p:spPr>
          <a:xfrm>
            <a:off x="5243148" y="4118435"/>
            <a:ext cx="466407" cy="369332"/>
          </a:xfrm>
          <a:prstGeom prst="rect">
            <a:avLst/>
          </a:prstGeom>
          <a:noFill/>
        </p:spPr>
        <p:txBody>
          <a:bodyPr wrap="square" rtlCol="0">
            <a:spAutoFit/>
          </a:bodyPr>
          <a:lstStyle/>
          <a:p>
            <a:r>
              <a:rPr lang="en-US" dirty="0">
                <a:solidFill>
                  <a:schemeClr val="bg1">
                    <a:lumMod val="50000"/>
                  </a:schemeClr>
                </a:solidFill>
              </a:rPr>
              <a:t>Q</a:t>
            </a:r>
            <a:r>
              <a:rPr lang="en-US" baseline="-25000" dirty="0">
                <a:solidFill>
                  <a:schemeClr val="bg1">
                    <a:lumMod val="50000"/>
                  </a:schemeClr>
                </a:solidFill>
              </a:rPr>
              <a:t>T</a:t>
            </a:r>
          </a:p>
        </p:txBody>
      </p:sp>
      <p:cxnSp>
        <p:nvCxnSpPr>
          <p:cNvPr id="52" name="Straight Arrow Connector 51">
            <a:extLst>
              <a:ext uri="{FF2B5EF4-FFF2-40B4-BE49-F238E27FC236}">
                <a16:creationId xmlns:a16="http://schemas.microsoft.com/office/drawing/2014/main" id="{3BE25516-44BA-4F02-9507-2FC862C2CACA}"/>
              </a:ext>
            </a:extLst>
          </p:cNvPr>
          <p:cNvCxnSpPr/>
          <p:nvPr/>
        </p:nvCxnSpPr>
        <p:spPr>
          <a:xfrm>
            <a:off x="2090057" y="3940710"/>
            <a:ext cx="3227613" cy="0"/>
          </a:xfrm>
          <a:prstGeom prst="straightConnector1">
            <a:avLst/>
          </a:prstGeom>
          <a:ln>
            <a:solidFill>
              <a:schemeClr val="bg1">
                <a:lumMod val="6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681FF932-6A68-4422-A44B-7C44350D5416}"/>
              </a:ext>
            </a:extLst>
          </p:cNvPr>
          <p:cNvSpPr txBox="1"/>
          <p:nvPr/>
        </p:nvSpPr>
        <p:spPr>
          <a:xfrm>
            <a:off x="3219241" y="3586033"/>
            <a:ext cx="1239285" cy="369332"/>
          </a:xfrm>
          <a:prstGeom prst="rect">
            <a:avLst/>
          </a:prstGeom>
          <a:noFill/>
        </p:spPr>
        <p:txBody>
          <a:bodyPr wrap="square" rtlCol="0">
            <a:spAutoFit/>
          </a:bodyPr>
          <a:lstStyle/>
          <a:p>
            <a:r>
              <a:rPr lang="en-US" dirty="0">
                <a:solidFill>
                  <a:schemeClr val="bg1">
                    <a:lumMod val="50000"/>
                  </a:schemeClr>
                </a:solidFill>
              </a:rPr>
              <a:t>Imports</a:t>
            </a:r>
          </a:p>
        </p:txBody>
      </p:sp>
      <p:sp>
        <p:nvSpPr>
          <p:cNvPr id="54" name="TextBox 53">
            <a:extLst>
              <a:ext uri="{FF2B5EF4-FFF2-40B4-BE49-F238E27FC236}">
                <a16:creationId xmlns:a16="http://schemas.microsoft.com/office/drawing/2014/main" id="{953B5EBA-D93B-4045-BB69-3C6D07BCE072}"/>
              </a:ext>
            </a:extLst>
          </p:cNvPr>
          <p:cNvSpPr txBox="1"/>
          <p:nvPr/>
        </p:nvSpPr>
        <p:spPr>
          <a:xfrm>
            <a:off x="3036379" y="4735591"/>
            <a:ext cx="578196" cy="369332"/>
          </a:xfrm>
          <a:prstGeom prst="rect">
            <a:avLst/>
          </a:prstGeom>
          <a:noFill/>
        </p:spPr>
        <p:txBody>
          <a:bodyPr wrap="square" rtlCol="0">
            <a:spAutoFit/>
          </a:bodyPr>
          <a:lstStyle/>
          <a:p>
            <a:r>
              <a:rPr lang="en-US" dirty="0">
                <a:solidFill>
                  <a:schemeClr val="accent2"/>
                </a:solidFill>
              </a:rPr>
              <a:t>Q</a:t>
            </a:r>
            <a:r>
              <a:rPr lang="en-US" baseline="-25000" dirty="0">
                <a:solidFill>
                  <a:schemeClr val="accent2"/>
                </a:solidFill>
              </a:rPr>
              <a:t>D</a:t>
            </a:r>
            <a:r>
              <a:rPr lang="en-US" baseline="30000" dirty="0">
                <a:solidFill>
                  <a:schemeClr val="accent2"/>
                </a:solidFill>
              </a:rPr>
              <a:t>’</a:t>
            </a:r>
          </a:p>
        </p:txBody>
      </p:sp>
      <p:sp>
        <p:nvSpPr>
          <p:cNvPr id="55" name="TextBox 54">
            <a:extLst>
              <a:ext uri="{FF2B5EF4-FFF2-40B4-BE49-F238E27FC236}">
                <a16:creationId xmlns:a16="http://schemas.microsoft.com/office/drawing/2014/main" id="{EB94DD97-160B-4871-84AA-AE5400A72F8C}"/>
              </a:ext>
            </a:extLst>
          </p:cNvPr>
          <p:cNvSpPr txBox="1"/>
          <p:nvPr/>
        </p:nvSpPr>
        <p:spPr>
          <a:xfrm>
            <a:off x="3993804" y="4699920"/>
            <a:ext cx="578196" cy="369332"/>
          </a:xfrm>
          <a:prstGeom prst="rect">
            <a:avLst/>
          </a:prstGeom>
          <a:noFill/>
        </p:spPr>
        <p:txBody>
          <a:bodyPr wrap="square" rtlCol="0">
            <a:spAutoFit/>
          </a:bodyPr>
          <a:lstStyle/>
          <a:p>
            <a:r>
              <a:rPr lang="en-US" dirty="0">
                <a:solidFill>
                  <a:schemeClr val="accent2"/>
                </a:solidFill>
              </a:rPr>
              <a:t>Q</a:t>
            </a:r>
            <a:r>
              <a:rPr lang="en-US" baseline="-25000" dirty="0">
                <a:solidFill>
                  <a:schemeClr val="accent2"/>
                </a:solidFill>
              </a:rPr>
              <a:t>T</a:t>
            </a:r>
            <a:r>
              <a:rPr lang="en-US" baseline="30000" dirty="0">
                <a:solidFill>
                  <a:schemeClr val="accent2"/>
                </a:solidFill>
              </a:rPr>
              <a:t>’</a:t>
            </a:r>
          </a:p>
        </p:txBody>
      </p:sp>
      <p:cxnSp>
        <p:nvCxnSpPr>
          <p:cNvPr id="58" name="Straight Arrow Connector 57">
            <a:extLst>
              <a:ext uri="{FF2B5EF4-FFF2-40B4-BE49-F238E27FC236}">
                <a16:creationId xmlns:a16="http://schemas.microsoft.com/office/drawing/2014/main" id="{CBFEB99B-E7AD-49FB-91E0-6412B337739F}"/>
              </a:ext>
            </a:extLst>
          </p:cNvPr>
          <p:cNvCxnSpPr>
            <a:cxnSpLocks/>
          </p:cNvCxnSpPr>
          <p:nvPr/>
        </p:nvCxnSpPr>
        <p:spPr>
          <a:xfrm>
            <a:off x="3255665" y="4550258"/>
            <a:ext cx="854112" cy="0"/>
          </a:xfrm>
          <a:prstGeom prst="straightConnector1">
            <a:avLst/>
          </a:prstGeom>
          <a:ln>
            <a:solidFill>
              <a:schemeClr val="accent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3455C74E-21C9-4237-9F82-E996DC81BCEC}"/>
              </a:ext>
            </a:extLst>
          </p:cNvPr>
          <p:cNvSpPr txBox="1"/>
          <p:nvPr/>
        </p:nvSpPr>
        <p:spPr>
          <a:xfrm>
            <a:off x="3227846" y="4147811"/>
            <a:ext cx="1239285" cy="369332"/>
          </a:xfrm>
          <a:prstGeom prst="rect">
            <a:avLst/>
          </a:prstGeom>
          <a:noFill/>
        </p:spPr>
        <p:txBody>
          <a:bodyPr wrap="square" rtlCol="0">
            <a:spAutoFit/>
          </a:bodyPr>
          <a:lstStyle/>
          <a:p>
            <a:r>
              <a:rPr lang="en-US" dirty="0">
                <a:solidFill>
                  <a:schemeClr val="accent2"/>
                </a:solidFill>
              </a:rPr>
              <a:t>Imports</a:t>
            </a:r>
          </a:p>
        </p:txBody>
      </p:sp>
      <p:sp>
        <p:nvSpPr>
          <p:cNvPr id="62" name="TextBox 61">
            <a:extLst>
              <a:ext uri="{FF2B5EF4-FFF2-40B4-BE49-F238E27FC236}">
                <a16:creationId xmlns:a16="http://schemas.microsoft.com/office/drawing/2014/main" id="{C4DB632C-9B58-4EA3-95A9-DF25A5BFA8DA}"/>
              </a:ext>
            </a:extLst>
          </p:cNvPr>
          <p:cNvSpPr txBox="1"/>
          <p:nvPr/>
        </p:nvSpPr>
        <p:spPr>
          <a:xfrm>
            <a:off x="442129" y="620850"/>
            <a:ext cx="874203" cy="369332"/>
          </a:xfrm>
          <a:prstGeom prst="rect">
            <a:avLst/>
          </a:prstGeom>
          <a:noFill/>
        </p:spPr>
        <p:txBody>
          <a:bodyPr wrap="square" rtlCol="0">
            <a:spAutoFit/>
          </a:bodyPr>
          <a:lstStyle/>
          <a:p>
            <a:r>
              <a:rPr lang="en-US" dirty="0"/>
              <a:t>Price</a:t>
            </a:r>
          </a:p>
        </p:txBody>
      </p:sp>
      <p:sp>
        <p:nvSpPr>
          <p:cNvPr id="64" name="TextBox 63">
            <a:extLst>
              <a:ext uri="{FF2B5EF4-FFF2-40B4-BE49-F238E27FC236}">
                <a16:creationId xmlns:a16="http://schemas.microsoft.com/office/drawing/2014/main" id="{2C2C8244-2E49-489C-8D02-EF07C5CFE43E}"/>
              </a:ext>
            </a:extLst>
          </p:cNvPr>
          <p:cNvSpPr txBox="1"/>
          <p:nvPr/>
        </p:nvSpPr>
        <p:spPr>
          <a:xfrm>
            <a:off x="323237" y="5156561"/>
            <a:ext cx="5977090" cy="923330"/>
          </a:xfrm>
          <a:prstGeom prst="rect">
            <a:avLst/>
          </a:prstGeom>
          <a:noFill/>
        </p:spPr>
        <p:txBody>
          <a:bodyPr wrap="square" rtlCol="0">
            <a:spAutoFit/>
          </a:bodyPr>
          <a:lstStyle/>
          <a:p>
            <a:r>
              <a:rPr lang="en-US" dirty="0"/>
              <a:t>Tariff=(P</a:t>
            </a:r>
            <a:r>
              <a:rPr lang="en-US" baseline="-25000" dirty="0"/>
              <a:t>world</a:t>
            </a:r>
            <a:r>
              <a:rPr lang="en-US" dirty="0"/>
              <a:t>+T) – P</a:t>
            </a:r>
            <a:r>
              <a:rPr lang="en-US" baseline="-25000" dirty="0"/>
              <a:t>world </a:t>
            </a:r>
            <a:r>
              <a:rPr lang="en-US" dirty="0"/>
              <a:t>= T</a:t>
            </a:r>
          </a:p>
          <a:p>
            <a:endParaRPr lang="en-US" dirty="0"/>
          </a:p>
          <a:p>
            <a:r>
              <a:rPr lang="en-US" dirty="0"/>
              <a:t>Decline in Imports= (Q</a:t>
            </a:r>
            <a:r>
              <a:rPr lang="en-US" baseline="-25000" dirty="0"/>
              <a:t>T</a:t>
            </a:r>
            <a:r>
              <a:rPr lang="en-US" dirty="0"/>
              <a:t>-Q</a:t>
            </a:r>
            <a:r>
              <a:rPr lang="en-US" baseline="-25000" dirty="0"/>
              <a:t>D</a:t>
            </a:r>
            <a:r>
              <a:rPr lang="en-US" dirty="0"/>
              <a:t>) – (Q</a:t>
            </a:r>
            <a:r>
              <a:rPr lang="en-US" baseline="-25000" dirty="0"/>
              <a:t>T</a:t>
            </a:r>
            <a:r>
              <a:rPr lang="en-US" dirty="0"/>
              <a:t>’-Q</a:t>
            </a:r>
            <a:r>
              <a:rPr lang="en-US" baseline="-25000" dirty="0"/>
              <a:t>D</a:t>
            </a:r>
            <a:r>
              <a:rPr lang="en-US" dirty="0"/>
              <a:t>’) = (Q</a:t>
            </a:r>
            <a:r>
              <a:rPr lang="en-US" baseline="-25000" dirty="0"/>
              <a:t>T</a:t>
            </a:r>
            <a:r>
              <a:rPr lang="en-US" dirty="0"/>
              <a:t>-Q</a:t>
            </a:r>
            <a:r>
              <a:rPr lang="en-US" baseline="-25000" dirty="0"/>
              <a:t>T</a:t>
            </a:r>
            <a:r>
              <a:rPr lang="en-US" dirty="0"/>
              <a:t>’)+(Q</a:t>
            </a:r>
            <a:r>
              <a:rPr lang="en-US" baseline="-25000" dirty="0"/>
              <a:t>D</a:t>
            </a:r>
            <a:r>
              <a:rPr lang="en-US" dirty="0"/>
              <a:t>’ - Q</a:t>
            </a:r>
            <a:r>
              <a:rPr lang="en-US" baseline="-25000" dirty="0"/>
              <a:t>D</a:t>
            </a:r>
            <a:r>
              <a:rPr lang="en-US" dirty="0"/>
              <a:t>) </a:t>
            </a:r>
          </a:p>
        </p:txBody>
      </p:sp>
      <p:cxnSp>
        <p:nvCxnSpPr>
          <p:cNvPr id="66" name="Straight Arrow Connector 65">
            <a:extLst>
              <a:ext uri="{FF2B5EF4-FFF2-40B4-BE49-F238E27FC236}">
                <a16:creationId xmlns:a16="http://schemas.microsoft.com/office/drawing/2014/main" id="{54ECD246-A6A7-4C5F-8546-E15F86BADEE6}"/>
              </a:ext>
            </a:extLst>
          </p:cNvPr>
          <p:cNvCxnSpPr>
            <a:cxnSpLocks/>
          </p:cNvCxnSpPr>
          <p:nvPr/>
        </p:nvCxnSpPr>
        <p:spPr>
          <a:xfrm>
            <a:off x="5888334" y="2627367"/>
            <a:ext cx="0" cy="632433"/>
          </a:xfrm>
          <a:prstGeom prst="straightConnector1">
            <a:avLst/>
          </a:prstGeom>
          <a:ln>
            <a:solidFill>
              <a:schemeClr val="accent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6F980CA2-02A5-48FA-B775-026CC12598FF}"/>
              </a:ext>
            </a:extLst>
          </p:cNvPr>
          <p:cNvSpPr txBox="1"/>
          <p:nvPr/>
        </p:nvSpPr>
        <p:spPr>
          <a:xfrm>
            <a:off x="5942556" y="2754101"/>
            <a:ext cx="1013423" cy="369332"/>
          </a:xfrm>
          <a:prstGeom prst="rect">
            <a:avLst/>
          </a:prstGeom>
          <a:noFill/>
        </p:spPr>
        <p:txBody>
          <a:bodyPr wrap="square" rtlCol="0">
            <a:spAutoFit/>
          </a:bodyPr>
          <a:lstStyle/>
          <a:p>
            <a:r>
              <a:rPr lang="en-US" dirty="0">
                <a:solidFill>
                  <a:schemeClr val="accent2"/>
                </a:solidFill>
              </a:rPr>
              <a:t>T</a:t>
            </a:r>
            <a:endParaRPr lang="en-US" baseline="-25000" dirty="0">
              <a:solidFill>
                <a:schemeClr val="accent2"/>
              </a:solidFill>
            </a:endParaRPr>
          </a:p>
        </p:txBody>
      </p:sp>
      <p:sp>
        <p:nvSpPr>
          <p:cNvPr id="71" name="TextBox 70">
            <a:extLst>
              <a:ext uri="{FF2B5EF4-FFF2-40B4-BE49-F238E27FC236}">
                <a16:creationId xmlns:a16="http://schemas.microsoft.com/office/drawing/2014/main" id="{E2EC1A01-9F9B-4775-A445-28ED40FA44ED}"/>
              </a:ext>
            </a:extLst>
          </p:cNvPr>
          <p:cNvSpPr txBox="1"/>
          <p:nvPr/>
        </p:nvSpPr>
        <p:spPr>
          <a:xfrm>
            <a:off x="1592982" y="2847969"/>
            <a:ext cx="344068" cy="369332"/>
          </a:xfrm>
          <a:prstGeom prst="rect">
            <a:avLst/>
          </a:prstGeom>
          <a:noFill/>
        </p:spPr>
        <p:txBody>
          <a:bodyPr wrap="square" rtlCol="0">
            <a:spAutoFit/>
          </a:bodyPr>
          <a:lstStyle/>
          <a:p>
            <a:r>
              <a:rPr lang="en-US" dirty="0"/>
              <a:t>1</a:t>
            </a:r>
          </a:p>
        </p:txBody>
      </p:sp>
      <p:sp>
        <p:nvSpPr>
          <p:cNvPr id="72" name="TextBox 71">
            <a:extLst>
              <a:ext uri="{FF2B5EF4-FFF2-40B4-BE49-F238E27FC236}">
                <a16:creationId xmlns:a16="http://schemas.microsoft.com/office/drawing/2014/main" id="{B9DADB22-47EC-4ED3-9374-B4727D080C51}"/>
              </a:ext>
            </a:extLst>
          </p:cNvPr>
          <p:cNvSpPr txBox="1"/>
          <p:nvPr/>
        </p:nvSpPr>
        <p:spPr>
          <a:xfrm>
            <a:off x="2748782" y="2906885"/>
            <a:ext cx="356023" cy="369332"/>
          </a:xfrm>
          <a:prstGeom prst="rect">
            <a:avLst/>
          </a:prstGeom>
          <a:noFill/>
        </p:spPr>
        <p:txBody>
          <a:bodyPr wrap="square" rtlCol="0">
            <a:spAutoFit/>
          </a:bodyPr>
          <a:lstStyle/>
          <a:p>
            <a:r>
              <a:rPr lang="en-US" dirty="0"/>
              <a:t>2</a:t>
            </a:r>
          </a:p>
        </p:txBody>
      </p:sp>
      <p:sp>
        <p:nvSpPr>
          <p:cNvPr id="73" name="TextBox 72">
            <a:extLst>
              <a:ext uri="{FF2B5EF4-FFF2-40B4-BE49-F238E27FC236}">
                <a16:creationId xmlns:a16="http://schemas.microsoft.com/office/drawing/2014/main" id="{A874E928-5957-440A-AC0D-E7B5B905190E}"/>
              </a:ext>
            </a:extLst>
          </p:cNvPr>
          <p:cNvSpPr txBox="1"/>
          <p:nvPr/>
        </p:nvSpPr>
        <p:spPr>
          <a:xfrm>
            <a:off x="3568242" y="2900715"/>
            <a:ext cx="356023" cy="369332"/>
          </a:xfrm>
          <a:prstGeom prst="rect">
            <a:avLst/>
          </a:prstGeom>
          <a:noFill/>
        </p:spPr>
        <p:txBody>
          <a:bodyPr wrap="square" rtlCol="0">
            <a:spAutoFit/>
          </a:bodyPr>
          <a:lstStyle/>
          <a:p>
            <a:r>
              <a:rPr lang="en-US" dirty="0"/>
              <a:t>3</a:t>
            </a:r>
          </a:p>
        </p:txBody>
      </p:sp>
      <p:sp>
        <p:nvSpPr>
          <p:cNvPr id="74" name="TextBox 73">
            <a:extLst>
              <a:ext uri="{FF2B5EF4-FFF2-40B4-BE49-F238E27FC236}">
                <a16:creationId xmlns:a16="http://schemas.microsoft.com/office/drawing/2014/main" id="{A254AFA3-402B-4288-A079-059ACD1FAE79}"/>
              </a:ext>
            </a:extLst>
          </p:cNvPr>
          <p:cNvSpPr txBox="1"/>
          <p:nvPr/>
        </p:nvSpPr>
        <p:spPr>
          <a:xfrm>
            <a:off x="4393989" y="2923823"/>
            <a:ext cx="351580" cy="369332"/>
          </a:xfrm>
          <a:prstGeom prst="rect">
            <a:avLst/>
          </a:prstGeom>
          <a:noFill/>
        </p:spPr>
        <p:txBody>
          <a:bodyPr wrap="square" rtlCol="0">
            <a:spAutoFit/>
          </a:bodyPr>
          <a:lstStyle/>
          <a:p>
            <a:r>
              <a:rPr lang="en-US" dirty="0"/>
              <a:t>4</a:t>
            </a:r>
          </a:p>
        </p:txBody>
      </p:sp>
      <p:sp>
        <p:nvSpPr>
          <p:cNvPr id="77" name="Right Triangle 76">
            <a:extLst>
              <a:ext uri="{FF2B5EF4-FFF2-40B4-BE49-F238E27FC236}">
                <a16:creationId xmlns:a16="http://schemas.microsoft.com/office/drawing/2014/main" id="{45447DF7-754E-437F-9019-9FC3393B0E73}"/>
              </a:ext>
            </a:extLst>
          </p:cNvPr>
          <p:cNvSpPr/>
          <p:nvPr/>
        </p:nvSpPr>
        <p:spPr>
          <a:xfrm flipV="1">
            <a:off x="2090057" y="2569176"/>
            <a:ext cx="1125416" cy="864319"/>
          </a:xfrm>
          <a:prstGeom prst="rtTriangl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470DDA5F-F5BA-4901-8494-223E25ACA3C5}"/>
              </a:ext>
            </a:extLst>
          </p:cNvPr>
          <p:cNvSpPr txBox="1"/>
          <p:nvPr/>
        </p:nvSpPr>
        <p:spPr>
          <a:xfrm>
            <a:off x="6030920" y="4171107"/>
            <a:ext cx="3113080" cy="2031325"/>
          </a:xfrm>
          <a:prstGeom prst="rect">
            <a:avLst/>
          </a:prstGeom>
          <a:noFill/>
        </p:spPr>
        <p:txBody>
          <a:bodyPr wrap="square" rtlCol="0">
            <a:spAutoFit/>
          </a:bodyPr>
          <a:lstStyle/>
          <a:p>
            <a:pPr algn="ctr"/>
            <a:r>
              <a:rPr lang="en-US" b="1" dirty="0"/>
              <a:t>Welfare Impacts</a:t>
            </a:r>
            <a:endParaRPr lang="en-US" dirty="0"/>
          </a:p>
          <a:p>
            <a:r>
              <a:rPr lang="en-US" dirty="0"/>
              <a:t>Domestic Producers= +1</a:t>
            </a:r>
          </a:p>
          <a:p>
            <a:r>
              <a:rPr lang="en-US" dirty="0"/>
              <a:t>Government= +3</a:t>
            </a:r>
          </a:p>
          <a:p>
            <a:r>
              <a:rPr lang="en-US" dirty="0"/>
              <a:t>Consumers= -(1+2+3+4)</a:t>
            </a:r>
          </a:p>
          <a:p>
            <a:endParaRPr lang="en-US" dirty="0">
              <a:solidFill>
                <a:srgbClr val="FF0000"/>
              </a:solidFill>
            </a:endParaRPr>
          </a:p>
          <a:p>
            <a:r>
              <a:rPr lang="en-US" dirty="0">
                <a:solidFill>
                  <a:srgbClr val="FF0000"/>
                </a:solidFill>
              </a:rPr>
              <a:t>Net Welfare= (1+3)- (1+2+3+4)</a:t>
            </a:r>
          </a:p>
          <a:p>
            <a:r>
              <a:rPr lang="en-US" dirty="0">
                <a:solidFill>
                  <a:srgbClr val="FF0000"/>
                </a:solidFill>
              </a:rPr>
              <a:t>                     = -(2+ 4)</a:t>
            </a:r>
          </a:p>
        </p:txBody>
      </p:sp>
      <p:sp>
        <p:nvSpPr>
          <p:cNvPr id="83" name="TextBox 82">
            <a:extLst>
              <a:ext uri="{FF2B5EF4-FFF2-40B4-BE49-F238E27FC236}">
                <a16:creationId xmlns:a16="http://schemas.microsoft.com/office/drawing/2014/main" id="{569AA634-9691-4E27-B87C-A5648499543A}"/>
              </a:ext>
            </a:extLst>
          </p:cNvPr>
          <p:cNvSpPr txBox="1"/>
          <p:nvPr/>
        </p:nvSpPr>
        <p:spPr>
          <a:xfrm>
            <a:off x="6367574" y="849730"/>
            <a:ext cx="2660747" cy="1754326"/>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Welfare Impact of a Tariff</a:t>
            </a:r>
          </a:p>
        </p:txBody>
      </p:sp>
    </p:spTree>
    <p:extLst>
      <p:ext uri="{BB962C8B-B14F-4D97-AF65-F5344CB8AC3E}">
        <p14:creationId xmlns:p14="http://schemas.microsoft.com/office/powerpoint/2010/main" val="385919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1000"/>
                                        <p:tgtEl>
                                          <p:spTgt spid="55"/>
                                        </p:tgtEl>
                                      </p:cBhvr>
                                    </p:animEffect>
                                    <p:anim calcmode="lin" valueType="num">
                                      <p:cBhvr>
                                        <p:cTn id="28" dur="1000" fill="hold"/>
                                        <p:tgtEl>
                                          <p:spTgt spid="55"/>
                                        </p:tgtEl>
                                        <p:attrNameLst>
                                          <p:attrName>ppt_x</p:attrName>
                                        </p:attrNameLst>
                                      </p:cBhvr>
                                      <p:tavLst>
                                        <p:tav tm="0">
                                          <p:val>
                                            <p:strVal val="#ppt_x"/>
                                          </p:val>
                                        </p:tav>
                                        <p:tav tm="100000">
                                          <p:val>
                                            <p:strVal val="#ppt_x"/>
                                          </p:val>
                                        </p:tav>
                                      </p:tavLst>
                                    </p:anim>
                                    <p:anim calcmode="lin" valueType="num">
                                      <p:cBhvr>
                                        <p:cTn id="29" dur="1000" fill="hold"/>
                                        <p:tgtEl>
                                          <p:spTgt spid="5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1000"/>
                                        <p:tgtEl>
                                          <p:spTgt spid="58"/>
                                        </p:tgtEl>
                                      </p:cBhvr>
                                    </p:animEffect>
                                    <p:anim calcmode="lin" valueType="num">
                                      <p:cBhvr>
                                        <p:cTn id="43" dur="1000" fill="hold"/>
                                        <p:tgtEl>
                                          <p:spTgt spid="58"/>
                                        </p:tgtEl>
                                        <p:attrNameLst>
                                          <p:attrName>ppt_x</p:attrName>
                                        </p:attrNameLst>
                                      </p:cBhvr>
                                      <p:tavLst>
                                        <p:tav tm="0">
                                          <p:val>
                                            <p:strVal val="#ppt_x"/>
                                          </p:val>
                                        </p:tav>
                                        <p:tav tm="100000">
                                          <p:val>
                                            <p:strVal val="#ppt_x"/>
                                          </p:val>
                                        </p:tav>
                                      </p:tavLst>
                                    </p:anim>
                                    <p:anim calcmode="lin" valueType="num">
                                      <p:cBhvr>
                                        <p:cTn id="44" dur="1000" fill="hold"/>
                                        <p:tgtEl>
                                          <p:spTgt spid="5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1000"/>
                                        <p:tgtEl>
                                          <p:spTgt spid="59"/>
                                        </p:tgtEl>
                                      </p:cBhvr>
                                    </p:animEffect>
                                    <p:anim calcmode="lin" valueType="num">
                                      <p:cBhvr>
                                        <p:cTn id="48" dur="1000" fill="hold"/>
                                        <p:tgtEl>
                                          <p:spTgt spid="59"/>
                                        </p:tgtEl>
                                        <p:attrNameLst>
                                          <p:attrName>ppt_x</p:attrName>
                                        </p:attrNameLst>
                                      </p:cBhvr>
                                      <p:tavLst>
                                        <p:tav tm="0">
                                          <p:val>
                                            <p:strVal val="#ppt_x"/>
                                          </p:val>
                                        </p:tav>
                                        <p:tav tm="100000">
                                          <p:val>
                                            <p:strVal val="#ppt_x"/>
                                          </p:val>
                                        </p:tav>
                                      </p:tavLst>
                                    </p:anim>
                                    <p:anim calcmode="lin" valueType="num">
                                      <p:cBhvr>
                                        <p:cTn id="49" dur="1000" fill="hold"/>
                                        <p:tgtEl>
                                          <p:spTgt spid="5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1000"/>
                                        <p:tgtEl>
                                          <p:spTgt spid="67"/>
                                        </p:tgtEl>
                                      </p:cBhvr>
                                    </p:animEffect>
                                    <p:anim calcmode="lin" valueType="num">
                                      <p:cBhvr>
                                        <p:cTn id="53" dur="1000" fill="hold"/>
                                        <p:tgtEl>
                                          <p:spTgt spid="67"/>
                                        </p:tgtEl>
                                        <p:attrNameLst>
                                          <p:attrName>ppt_x</p:attrName>
                                        </p:attrNameLst>
                                      </p:cBhvr>
                                      <p:tavLst>
                                        <p:tav tm="0">
                                          <p:val>
                                            <p:strVal val="#ppt_x"/>
                                          </p:val>
                                        </p:tav>
                                        <p:tav tm="100000">
                                          <p:val>
                                            <p:strVal val="#ppt_x"/>
                                          </p:val>
                                        </p:tav>
                                      </p:tavLst>
                                    </p:anim>
                                    <p:anim calcmode="lin" valueType="num">
                                      <p:cBhvr>
                                        <p:cTn id="54" dur="1000" fill="hold"/>
                                        <p:tgtEl>
                                          <p:spTgt spid="6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1000"/>
                                        <p:tgtEl>
                                          <p:spTgt spid="64"/>
                                        </p:tgtEl>
                                      </p:cBhvr>
                                    </p:animEffect>
                                    <p:anim calcmode="lin" valueType="num">
                                      <p:cBhvr>
                                        <p:cTn id="58" dur="1000" fill="hold"/>
                                        <p:tgtEl>
                                          <p:spTgt spid="64"/>
                                        </p:tgtEl>
                                        <p:attrNameLst>
                                          <p:attrName>ppt_x</p:attrName>
                                        </p:attrNameLst>
                                      </p:cBhvr>
                                      <p:tavLst>
                                        <p:tav tm="0">
                                          <p:val>
                                            <p:strVal val="#ppt_x"/>
                                          </p:val>
                                        </p:tav>
                                        <p:tav tm="100000">
                                          <p:val>
                                            <p:strVal val="#ppt_x"/>
                                          </p:val>
                                        </p:tav>
                                      </p:tavLst>
                                    </p:anim>
                                    <p:anim calcmode="lin" valueType="num">
                                      <p:cBhvr>
                                        <p:cTn id="59"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fade">
                                      <p:cBhvr>
                                        <p:cTn id="69" dur="1000"/>
                                        <p:tgtEl>
                                          <p:spTgt spid="75"/>
                                        </p:tgtEl>
                                      </p:cBhvr>
                                    </p:animEffect>
                                    <p:anim calcmode="lin" valueType="num">
                                      <p:cBhvr>
                                        <p:cTn id="70" dur="1000" fill="hold"/>
                                        <p:tgtEl>
                                          <p:spTgt spid="75"/>
                                        </p:tgtEl>
                                        <p:attrNameLst>
                                          <p:attrName>ppt_x</p:attrName>
                                        </p:attrNameLst>
                                      </p:cBhvr>
                                      <p:tavLst>
                                        <p:tav tm="0">
                                          <p:val>
                                            <p:strVal val="#ppt_x"/>
                                          </p:val>
                                        </p:tav>
                                        <p:tav tm="100000">
                                          <p:val>
                                            <p:strVal val="#ppt_x"/>
                                          </p:val>
                                        </p:tav>
                                      </p:tavLst>
                                    </p:anim>
                                    <p:anim calcmode="lin" valueType="num">
                                      <p:cBhvr>
                                        <p:cTn id="71" dur="1000" fill="hold"/>
                                        <p:tgtEl>
                                          <p:spTgt spid="7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1000"/>
                                        <p:tgtEl>
                                          <p:spTgt spid="71"/>
                                        </p:tgtEl>
                                      </p:cBhvr>
                                    </p:animEffect>
                                    <p:anim calcmode="lin" valueType="num">
                                      <p:cBhvr>
                                        <p:cTn id="75" dur="1000" fill="hold"/>
                                        <p:tgtEl>
                                          <p:spTgt spid="71"/>
                                        </p:tgtEl>
                                        <p:attrNameLst>
                                          <p:attrName>ppt_x</p:attrName>
                                        </p:attrNameLst>
                                      </p:cBhvr>
                                      <p:tavLst>
                                        <p:tav tm="0">
                                          <p:val>
                                            <p:strVal val="#ppt_x"/>
                                          </p:val>
                                        </p:tav>
                                        <p:tav tm="100000">
                                          <p:val>
                                            <p:strVal val="#ppt_x"/>
                                          </p:val>
                                        </p:tav>
                                      </p:tavLst>
                                    </p:anim>
                                    <p:anim calcmode="lin" valueType="num">
                                      <p:cBhvr>
                                        <p:cTn id="76" dur="1000" fill="hold"/>
                                        <p:tgtEl>
                                          <p:spTgt spid="71"/>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82">
                                            <p:txEl>
                                              <p:pRg st="0" end="0"/>
                                            </p:txEl>
                                          </p:spTgt>
                                        </p:tgtEl>
                                        <p:attrNameLst>
                                          <p:attrName>style.visibility</p:attrName>
                                        </p:attrNameLst>
                                      </p:cBhvr>
                                      <p:to>
                                        <p:strVal val="visible"/>
                                      </p:to>
                                    </p:set>
                                    <p:animEffect transition="in" filter="fade">
                                      <p:cBhvr>
                                        <p:cTn id="79" dur="1000"/>
                                        <p:tgtEl>
                                          <p:spTgt spid="82">
                                            <p:txEl>
                                              <p:pRg st="0" end="0"/>
                                            </p:txEl>
                                          </p:spTgt>
                                        </p:tgtEl>
                                      </p:cBhvr>
                                    </p:animEffect>
                                    <p:anim calcmode="lin" valueType="num">
                                      <p:cBhvr>
                                        <p:cTn id="80" dur="1000" fill="hold"/>
                                        <p:tgtEl>
                                          <p:spTgt spid="8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82">
                                            <p:txEl>
                                              <p:pRg st="0" end="0"/>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82">
                                            <p:txEl>
                                              <p:pRg st="1" end="1"/>
                                            </p:txEl>
                                          </p:spTgt>
                                        </p:tgtEl>
                                        <p:attrNameLst>
                                          <p:attrName>style.visibility</p:attrName>
                                        </p:attrNameLst>
                                      </p:cBhvr>
                                      <p:to>
                                        <p:strVal val="visible"/>
                                      </p:to>
                                    </p:set>
                                    <p:animEffect transition="in" filter="fade">
                                      <p:cBhvr>
                                        <p:cTn id="84" dur="1000"/>
                                        <p:tgtEl>
                                          <p:spTgt spid="82">
                                            <p:txEl>
                                              <p:pRg st="1" end="1"/>
                                            </p:txEl>
                                          </p:spTgt>
                                        </p:tgtEl>
                                      </p:cBhvr>
                                    </p:animEffect>
                                    <p:anim calcmode="lin" valueType="num">
                                      <p:cBhvr>
                                        <p:cTn id="85" dur="1000" fill="hold"/>
                                        <p:tgtEl>
                                          <p:spTgt spid="82">
                                            <p:txEl>
                                              <p:pRg st="1" end="1"/>
                                            </p:txEl>
                                          </p:spTgt>
                                        </p:tgtEl>
                                        <p:attrNameLst>
                                          <p:attrName>ppt_x</p:attrName>
                                        </p:attrNameLst>
                                      </p:cBhvr>
                                      <p:tavLst>
                                        <p:tav tm="0">
                                          <p:val>
                                            <p:strVal val="#ppt_x"/>
                                          </p:val>
                                        </p:tav>
                                        <p:tav tm="100000">
                                          <p:val>
                                            <p:strVal val="#ppt_x"/>
                                          </p:val>
                                        </p:tav>
                                      </p:tavLst>
                                    </p:anim>
                                    <p:anim calcmode="lin" valueType="num">
                                      <p:cBhvr>
                                        <p:cTn id="86" dur="1000" fill="hold"/>
                                        <p:tgtEl>
                                          <p:spTgt spid="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fade">
                                      <p:cBhvr>
                                        <p:cTn id="91" dur="1000"/>
                                        <p:tgtEl>
                                          <p:spTgt spid="79"/>
                                        </p:tgtEl>
                                      </p:cBhvr>
                                    </p:animEffect>
                                    <p:anim calcmode="lin" valueType="num">
                                      <p:cBhvr>
                                        <p:cTn id="92" dur="1000" fill="hold"/>
                                        <p:tgtEl>
                                          <p:spTgt spid="79"/>
                                        </p:tgtEl>
                                        <p:attrNameLst>
                                          <p:attrName>ppt_x</p:attrName>
                                        </p:attrNameLst>
                                      </p:cBhvr>
                                      <p:tavLst>
                                        <p:tav tm="0">
                                          <p:val>
                                            <p:strVal val="#ppt_x"/>
                                          </p:val>
                                        </p:tav>
                                        <p:tav tm="100000">
                                          <p:val>
                                            <p:strVal val="#ppt_x"/>
                                          </p:val>
                                        </p:tav>
                                      </p:tavLst>
                                    </p:anim>
                                    <p:anim calcmode="lin" valueType="num">
                                      <p:cBhvr>
                                        <p:cTn id="93" dur="1000" fill="hold"/>
                                        <p:tgtEl>
                                          <p:spTgt spid="7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1000"/>
                                        <p:tgtEl>
                                          <p:spTgt spid="73"/>
                                        </p:tgtEl>
                                      </p:cBhvr>
                                    </p:animEffect>
                                    <p:anim calcmode="lin" valueType="num">
                                      <p:cBhvr>
                                        <p:cTn id="97" dur="1000" fill="hold"/>
                                        <p:tgtEl>
                                          <p:spTgt spid="73"/>
                                        </p:tgtEl>
                                        <p:attrNameLst>
                                          <p:attrName>ppt_x</p:attrName>
                                        </p:attrNameLst>
                                      </p:cBhvr>
                                      <p:tavLst>
                                        <p:tav tm="0">
                                          <p:val>
                                            <p:strVal val="#ppt_x"/>
                                          </p:val>
                                        </p:tav>
                                        <p:tav tm="100000">
                                          <p:val>
                                            <p:strVal val="#ppt_x"/>
                                          </p:val>
                                        </p:tav>
                                      </p:tavLst>
                                    </p:anim>
                                    <p:anim calcmode="lin" valueType="num">
                                      <p:cBhvr>
                                        <p:cTn id="98" dur="1000" fill="hold"/>
                                        <p:tgtEl>
                                          <p:spTgt spid="73"/>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82">
                                            <p:txEl>
                                              <p:pRg st="2" end="2"/>
                                            </p:txEl>
                                          </p:spTgt>
                                        </p:tgtEl>
                                        <p:attrNameLst>
                                          <p:attrName>style.visibility</p:attrName>
                                        </p:attrNameLst>
                                      </p:cBhvr>
                                      <p:to>
                                        <p:strVal val="visible"/>
                                      </p:to>
                                    </p:set>
                                    <p:animEffect transition="in" filter="fade">
                                      <p:cBhvr>
                                        <p:cTn id="101" dur="1000"/>
                                        <p:tgtEl>
                                          <p:spTgt spid="82">
                                            <p:txEl>
                                              <p:pRg st="2" end="2"/>
                                            </p:txEl>
                                          </p:spTgt>
                                        </p:tgtEl>
                                      </p:cBhvr>
                                    </p:animEffect>
                                    <p:anim calcmode="lin" valueType="num">
                                      <p:cBhvr>
                                        <p:cTn id="102" dur="1000" fill="hold"/>
                                        <p:tgtEl>
                                          <p:spTgt spid="82">
                                            <p:txEl>
                                              <p:pRg st="2" end="2"/>
                                            </p:txEl>
                                          </p:spTgt>
                                        </p:tgtEl>
                                        <p:attrNameLst>
                                          <p:attrName>ppt_x</p:attrName>
                                        </p:attrNameLst>
                                      </p:cBhvr>
                                      <p:tavLst>
                                        <p:tav tm="0">
                                          <p:val>
                                            <p:strVal val="#ppt_x"/>
                                          </p:val>
                                        </p:tav>
                                        <p:tav tm="100000">
                                          <p:val>
                                            <p:strVal val="#ppt_x"/>
                                          </p:val>
                                        </p:tav>
                                      </p:tavLst>
                                    </p:anim>
                                    <p:anim calcmode="lin" valueType="num">
                                      <p:cBhvr>
                                        <p:cTn id="103" dur="1000" fill="hold"/>
                                        <p:tgtEl>
                                          <p:spTgt spid="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fade">
                                      <p:cBhvr>
                                        <p:cTn id="108" dur="1000"/>
                                        <p:tgtEl>
                                          <p:spTgt spid="72"/>
                                        </p:tgtEl>
                                      </p:cBhvr>
                                    </p:animEffect>
                                    <p:anim calcmode="lin" valueType="num">
                                      <p:cBhvr>
                                        <p:cTn id="109" dur="1000" fill="hold"/>
                                        <p:tgtEl>
                                          <p:spTgt spid="72"/>
                                        </p:tgtEl>
                                        <p:attrNameLst>
                                          <p:attrName>ppt_x</p:attrName>
                                        </p:attrNameLst>
                                      </p:cBhvr>
                                      <p:tavLst>
                                        <p:tav tm="0">
                                          <p:val>
                                            <p:strVal val="#ppt_x"/>
                                          </p:val>
                                        </p:tav>
                                        <p:tav tm="100000">
                                          <p:val>
                                            <p:strVal val="#ppt_x"/>
                                          </p:val>
                                        </p:tav>
                                      </p:tavLst>
                                    </p:anim>
                                    <p:anim calcmode="lin" valueType="num">
                                      <p:cBhvr>
                                        <p:cTn id="110" dur="1000" fill="hold"/>
                                        <p:tgtEl>
                                          <p:spTgt spid="7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80"/>
                                        </p:tgtEl>
                                        <p:attrNameLst>
                                          <p:attrName>style.visibility</p:attrName>
                                        </p:attrNameLst>
                                      </p:cBhvr>
                                      <p:to>
                                        <p:strVal val="visible"/>
                                      </p:to>
                                    </p:set>
                                    <p:animEffect transition="in" filter="fade">
                                      <p:cBhvr>
                                        <p:cTn id="113" dur="1000"/>
                                        <p:tgtEl>
                                          <p:spTgt spid="80"/>
                                        </p:tgtEl>
                                      </p:cBhvr>
                                    </p:animEffect>
                                    <p:anim calcmode="lin" valueType="num">
                                      <p:cBhvr>
                                        <p:cTn id="114" dur="1000" fill="hold"/>
                                        <p:tgtEl>
                                          <p:spTgt spid="80"/>
                                        </p:tgtEl>
                                        <p:attrNameLst>
                                          <p:attrName>ppt_x</p:attrName>
                                        </p:attrNameLst>
                                      </p:cBhvr>
                                      <p:tavLst>
                                        <p:tav tm="0">
                                          <p:val>
                                            <p:strVal val="#ppt_x"/>
                                          </p:val>
                                        </p:tav>
                                        <p:tav tm="100000">
                                          <p:val>
                                            <p:strVal val="#ppt_x"/>
                                          </p:val>
                                        </p:tav>
                                      </p:tavLst>
                                    </p:anim>
                                    <p:anim calcmode="lin" valueType="num">
                                      <p:cBhvr>
                                        <p:cTn id="115" dur="1000" fill="hold"/>
                                        <p:tgtEl>
                                          <p:spTgt spid="80"/>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74"/>
                                        </p:tgtEl>
                                        <p:attrNameLst>
                                          <p:attrName>style.visibility</p:attrName>
                                        </p:attrNameLst>
                                      </p:cBhvr>
                                      <p:to>
                                        <p:strVal val="visible"/>
                                      </p:to>
                                    </p:set>
                                    <p:animEffect transition="in" filter="fade">
                                      <p:cBhvr>
                                        <p:cTn id="118" dur="1000"/>
                                        <p:tgtEl>
                                          <p:spTgt spid="74"/>
                                        </p:tgtEl>
                                      </p:cBhvr>
                                    </p:animEffect>
                                    <p:anim calcmode="lin" valueType="num">
                                      <p:cBhvr>
                                        <p:cTn id="119" dur="1000" fill="hold"/>
                                        <p:tgtEl>
                                          <p:spTgt spid="74"/>
                                        </p:tgtEl>
                                        <p:attrNameLst>
                                          <p:attrName>ppt_x</p:attrName>
                                        </p:attrNameLst>
                                      </p:cBhvr>
                                      <p:tavLst>
                                        <p:tav tm="0">
                                          <p:val>
                                            <p:strVal val="#ppt_x"/>
                                          </p:val>
                                        </p:tav>
                                        <p:tav tm="100000">
                                          <p:val>
                                            <p:strVal val="#ppt_x"/>
                                          </p:val>
                                        </p:tav>
                                      </p:tavLst>
                                    </p:anim>
                                    <p:anim calcmode="lin" valueType="num">
                                      <p:cBhvr>
                                        <p:cTn id="120" dur="1000" fill="hold"/>
                                        <p:tgtEl>
                                          <p:spTgt spid="74"/>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81"/>
                                        </p:tgtEl>
                                        <p:attrNameLst>
                                          <p:attrName>style.visibility</p:attrName>
                                        </p:attrNameLst>
                                      </p:cBhvr>
                                      <p:to>
                                        <p:strVal val="visible"/>
                                      </p:to>
                                    </p:set>
                                    <p:animEffect transition="in" filter="fade">
                                      <p:cBhvr>
                                        <p:cTn id="123" dur="1000"/>
                                        <p:tgtEl>
                                          <p:spTgt spid="81"/>
                                        </p:tgtEl>
                                      </p:cBhvr>
                                    </p:animEffect>
                                    <p:anim calcmode="lin" valueType="num">
                                      <p:cBhvr>
                                        <p:cTn id="124" dur="1000" fill="hold"/>
                                        <p:tgtEl>
                                          <p:spTgt spid="81"/>
                                        </p:tgtEl>
                                        <p:attrNameLst>
                                          <p:attrName>ppt_x</p:attrName>
                                        </p:attrNameLst>
                                      </p:cBhvr>
                                      <p:tavLst>
                                        <p:tav tm="0">
                                          <p:val>
                                            <p:strVal val="#ppt_x"/>
                                          </p:val>
                                        </p:tav>
                                        <p:tav tm="100000">
                                          <p:val>
                                            <p:strVal val="#ppt_x"/>
                                          </p:val>
                                        </p:tav>
                                      </p:tavLst>
                                    </p:anim>
                                    <p:anim calcmode="lin" valueType="num">
                                      <p:cBhvr>
                                        <p:cTn id="125" dur="1000" fill="hold"/>
                                        <p:tgtEl>
                                          <p:spTgt spid="81"/>
                                        </p:tgtEl>
                                        <p:attrNameLst>
                                          <p:attrName>ppt_y</p:attrName>
                                        </p:attrNameLst>
                                      </p:cBhvr>
                                      <p:tavLst>
                                        <p:tav tm="0">
                                          <p:val>
                                            <p:strVal val="#ppt_y+.1"/>
                                          </p:val>
                                        </p:tav>
                                        <p:tav tm="100000">
                                          <p:val>
                                            <p:strVal val="#ppt_y"/>
                                          </p:val>
                                        </p:tav>
                                      </p:tavLst>
                                    </p:anim>
                                  </p:childTnLst>
                                </p:cTn>
                              </p:par>
                            </p:childTnLst>
                          </p:cTn>
                        </p:par>
                        <p:par>
                          <p:cTn id="126" fill="hold">
                            <p:stCondLst>
                              <p:cond delay="1000"/>
                            </p:stCondLst>
                            <p:childTnLst>
                              <p:par>
                                <p:cTn id="127" presetID="42" presetClass="entr" presetSubtype="0" fill="hold" nodeType="afterEffect">
                                  <p:stCondLst>
                                    <p:cond delay="0"/>
                                  </p:stCondLst>
                                  <p:childTnLst>
                                    <p:set>
                                      <p:cBhvr>
                                        <p:cTn id="128" dur="1" fill="hold">
                                          <p:stCondLst>
                                            <p:cond delay="0"/>
                                          </p:stCondLst>
                                        </p:cTn>
                                        <p:tgtEl>
                                          <p:spTgt spid="82">
                                            <p:txEl>
                                              <p:pRg st="3" end="3"/>
                                            </p:txEl>
                                          </p:spTgt>
                                        </p:tgtEl>
                                        <p:attrNameLst>
                                          <p:attrName>style.visibility</p:attrName>
                                        </p:attrNameLst>
                                      </p:cBhvr>
                                      <p:to>
                                        <p:strVal val="visible"/>
                                      </p:to>
                                    </p:set>
                                    <p:animEffect transition="in" filter="fade">
                                      <p:cBhvr>
                                        <p:cTn id="129" dur="1000"/>
                                        <p:tgtEl>
                                          <p:spTgt spid="82">
                                            <p:txEl>
                                              <p:pRg st="3" end="3"/>
                                            </p:txEl>
                                          </p:spTgt>
                                        </p:tgtEl>
                                      </p:cBhvr>
                                    </p:animEffect>
                                    <p:anim calcmode="lin" valueType="num">
                                      <p:cBhvr>
                                        <p:cTn id="130" dur="1000" fill="hold"/>
                                        <p:tgtEl>
                                          <p:spTgt spid="82">
                                            <p:txEl>
                                              <p:pRg st="3" end="3"/>
                                            </p:txEl>
                                          </p:spTgt>
                                        </p:tgtEl>
                                        <p:attrNameLst>
                                          <p:attrName>ppt_x</p:attrName>
                                        </p:attrNameLst>
                                      </p:cBhvr>
                                      <p:tavLst>
                                        <p:tav tm="0">
                                          <p:val>
                                            <p:strVal val="#ppt_x"/>
                                          </p:val>
                                        </p:tav>
                                        <p:tav tm="100000">
                                          <p:val>
                                            <p:strVal val="#ppt_x"/>
                                          </p:val>
                                        </p:tav>
                                      </p:tavLst>
                                    </p:anim>
                                    <p:anim calcmode="lin" valueType="num">
                                      <p:cBhvr>
                                        <p:cTn id="131" dur="1000" fill="hold"/>
                                        <p:tgtEl>
                                          <p:spTgt spid="8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nodeType="clickEffect">
                                  <p:stCondLst>
                                    <p:cond delay="0"/>
                                  </p:stCondLst>
                                  <p:childTnLst>
                                    <p:set>
                                      <p:cBhvr>
                                        <p:cTn id="135" dur="1" fill="hold">
                                          <p:stCondLst>
                                            <p:cond delay="0"/>
                                          </p:stCondLst>
                                        </p:cTn>
                                        <p:tgtEl>
                                          <p:spTgt spid="82">
                                            <p:txEl>
                                              <p:pRg st="5" end="5"/>
                                            </p:txEl>
                                          </p:spTgt>
                                        </p:tgtEl>
                                        <p:attrNameLst>
                                          <p:attrName>style.visibility</p:attrName>
                                        </p:attrNameLst>
                                      </p:cBhvr>
                                      <p:to>
                                        <p:strVal val="visible"/>
                                      </p:to>
                                    </p:set>
                                    <p:animEffect transition="in" filter="fade">
                                      <p:cBhvr>
                                        <p:cTn id="136" dur="1000"/>
                                        <p:tgtEl>
                                          <p:spTgt spid="82">
                                            <p:txEl>
                                              <p:pRg st="5" end="5"/>
                                            </p:txEl>
                                          </p:spTgt>
                                        </p:tgtEl>
                                      </p:cBhvr>
                                    </p:animEffect>
                                    <p:anim calcmode="lin" valueType="num">
                                      <p:cBhvr>
                                        <p:cTn id="137" dur="1000" fill="hold"/>
                                        <p:tgtEl>
                                          <p:spTgt spid="82">
                                            <p:txEl>
                                              <p:pRg st="5" end="5"/>
                                            </p:txEl>
                                          </p:spTgt>
                                        </p:tgtEl>
                                        <p:attrNameLst>
                                          <p:attrName>ppt_x</p:attrName>
                                        </p:attrNameLst>
                                      </p:cBhvr>
                                      <p:tavLst>
                                        <p:tav tm="0">
                                          <p:val>
                                            <p:strVal val="#ppt_x"/>
                                          </p:val>
                                        </p:tav>
                                        <p:tav tm="100000">
                                          <p:val>
                                            <p:strVal val="#ppt_x"/>
                                          </p:val>
                                        </p:tav>
                                      </p:tavLst>
                                    </p:anim>
                                    <p:anim calcmode="lin" valueType="num">
                                      <p:cBhvr>
                                        <p:cTn id="138" dur="1000" fill="hold"/>
                                        <p:tgtEl>
                                          <p:spTgt spid="82">
                                            <p:txEl>
                                              <p:pRg st="5" end="5"/>
                                            </p:txEl>
                                          </p:spTgt>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0"/>
                                  </p:stCondLst>
                                  <p:childTnLst>
                                    <p:set>
                                      <p:cBhvr>
                                        <p:cTn id="140" dur="1" fill="hold">
                                          <p:stCondLst>
                                            <p:cond delay="0"/>
                                          </p:stCondLst>
                                        </p:cTn>
                                        <p:tgtEl>
                                          <p:spTgt spid="82">
                                            <p:txEl>
                                              <p:pRg st="6" end="6"/>
                                            </p:txEl>
                                          </p:spTgt>
                                        </p:tgtEl>
                                        <p:attrNameLst>
                                          <p:attrName>style.visibility</p:attrName>
                                        </p:attrNameLst>
                                      </p:cBhvr>
                                      <p:to>
                                        <p:strVal val="visible"/>
                                      </p:to>
                                    </p:set>
                                    <p:animEffect transition="in" filter="fade">
                                      <p:cBhvr>
                                        <p:cTn id="141" dur="1000"/>
                                        <p:tgtEl>
                                          <p:spTgt spid="82">
                                            <p:txEl>
                                              <p:pRg st="6" end="6"/>
                                            </p:txEl>
                                          </p:spTgt>
                                        </p:tgtEl>
                                      </p:cBhvr>
                                    </p:animEffect>
                                    <p:anim calcmode="lin" valueType="num">
                                      <p:cBhvr>
                                        <p:cTn id="142" dur="1000" fill="hold"/>
                                        <p:tgtEl>
                                          <p:spTgt spid="82">
                                            <p:txEl>
                                              <p:pRg st="6" end="6"/>
                                            </p:txEl>
                                          </p:spTgt>
                                        </p:tgtEl>
                                        <p:attrNameLst>
                                          <p:attrName>ppt_x</p:attrName>
                                        </p:attrNameLst>
                                      </p:cBhvr>
                                      <p:tavLst>
                                        <p:tav tm="0">
                                          <p:val>
                                            <p:strVal val="#ppt_x"/>
                                          </p:val>
                                        </p:tav>
                                        <p:tav tm="100000">
                                          <p:val>
                                            <p:strVal val="#ppt_x"/>
                                          </p:val>
                                        </p:tav>
                                      </p:tavLst>
                                    </p:anim>
                                    <p:anim calcmode="lin" valueType="num">
                                      <p:cBhvr>
                                        <p:cTn id="143" dur="1000" fill="hold"/>
                                        <p:tgtEl>
                                          <p:spTgt spid="8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0" grpId="0" animBg="1"/>
      <p:bldP spid="79" grpId="0" animBg="1"/>
      <p:bldP spid="75" grpId="0" animBg="1"/>
      <p:bldP spid="29" grpId="0"/>
      <p:bldP spid="54" grpId="0"/>
      <p:bldP spid="55" grpId="0"/>
      <p:bldP spid="59" grpId="0"/>
      <p:bldP spid="64" grpId="0"/>
      <p:bldP spid="67" grpId="0"/>
      <p:bldP spid="71" grpId="0"/>
      <p:bldP spid="72" grpId="0"/>
      <p:bldP spid="73" grpId="0"/>
      <p:bldP spid="74" grpId="0"/>
      <p:bldP spid="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D684E56-7E16-422F-BE40-0F2A1B2DB8E6}"/>
              </a:ext>
            </a:extLst>
          </p:cNvPr>
          <p:cNvGraphicFramePr>
            <a:graphicFrameLocks noChangeAspect="1"/>
          </p:cNvGraphicFramePr>
          <p:nvPr>
            <p:extLst>
              <p:ext uri="{D42A27DB-BD31-4B8C-83A1-F6EECF244321}">
                <p14:modId xmlns:p14="http://schemas.microsoft.com/office/powerpoint/2010/main" val="1651232835"/>
              </p:ext>
            </p:extLst>
          </p:nvPr>
        </p:nvGraphicFramePr>
        <p:xfrm>
          <a:off x="677863" y="782638"/>
          <a:ext cx="7788275" cy="5689600"/>
        </p:xfrm>
        <a:graphic>
          <a:graphicData uri="http://schemas.openxmlformats.org/presentationml/2006/ole">
            <mc:AlternateContent xmlns:mc="http://schemas.openxmlformats.org/markup-compatibility/2006">
              <mc:Choice xmlns:v="urn:schemas-microsoft-com:vml" Requires="v">
                <p:oleObj spid="_x0000_s137224" name="Worksheet" r:id="rId3" imgW="8748793" imgH="6391347" progId="Excel.Sheet.12">
                  <p:link updateAutomatic="1"/>
                </p:oleObj>
              </mc:Choice>
              <mc:Fallback>
                <p:oleObj name="Worksheet" r:id="rId3" imgW="8748793" imgH="6391347" progId="Excel.Sheet.12">
                  <p:link updateAutomatic="1"/>
                  <p:pic>
                    <p:nvPicPr>
                      <p:cNvPr id="0" name=""/>
                      <p:cNvPicPr/>
                      <p:nvPr/>
                    </p:nvPicPr>
                    <p:blipFill>
                      <a:blip r:embed="rId4"/>
                      <a:stretch>
                        <a:fillRect/>
                      </a:stretch>
                    </p:blipFill>
                    <p:spPr>
                      <a:xfrm>
                        <a:off x="677863" y="782638"/>
                        <a:ext cx="7788275" cy="5689600"/>
                      </a:xfrm>
                      <a:prstGeom prst="rect">
                        <a:avLst/>
                      </a:prstGeom>
                    </p:spPr>
                  </p:pic>
                </p:oleObj>
              </mc:Fallback>
            </mc:AlternateContent>
          </a:graphicData>
        </a:graphic>
      </p:graphicFrame>
    </p:spTree>
    <p:extLst>
      <p:ext uri="{BB962C8B-B14F-4D97-AF65-F5344CB8AC3E}">
        <p14:creationId xmlns:p14="http://schemas.microsoft.com/office/powerpoint/2010/main" val="191446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Soybean Export Volume by Country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03" y="1894058"/>
            <a:ext cx="7922668" cy="4986454"/>
          </a:xfrm>
          <a:prstGeom prst="rect">
            <a:avLst/>
          </a:prstGeom>
        </p:spPr>
      </p:pic>
    </p:spTree>
    <p:extLst>
      <p:ext uri="{BB962C8B-B14F-4D97-AF65-F5344CB8AC3E}">
        <p14:creationId xmlns:p14="http://schemas.microsoft.com/office/powerpoint/2010/main" val="1911107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E580-BDAD-40C7-9FE9-DE1F5D8E43CB}"/>
              </a:ext>
            </a:extLst>
          </p:cNvPr>
          <p:cNvSpPr>
            <a:spLocks noGrp="1"/>
          </p:cNvSpPr>
          <p:nvPr>
            <p:ph type="title"/>
          </p:nvPr>
        </p:nvSpPr>
        <p:spPr>
          <a:xfrm>
            <a:off x="216039" y="731837"/>
            <a:ext cx="8239696" cy="900201"/>
          </a:xfrm>
        </p:spPr>
        <p:txBody>
          <a:bodyPr/>
          <a:lstStyle/>
          <a:p>
            <a:r>
              <a:rPr lang="en-US" dirty="0"/>
              <a:t>What is a Tariff? Why Use Them?</a:t>
            </a:r>
          </a:p>
        </p:txBody>
      </p:sp>
      <p:sp>
        <p:nvSpPr>
          <p:cNvPr id="3" name="Content Placeholder 2">
            <a:extLst>
              <a:ext uri="{FF2B5EF4-FFF2-40B4-BE49-F238E27FC236}">
                <a16:creationId xmlns:a16="http://schemas.microsoft.com/office/drawing/2014/main" id="{AFA78A2F-F047-4EF5-8107-01AB5E153713}"/>
              </a:ext>
            </a:extLst>
          </p:cNvPr>
          <p:cNvSpPr>
            <a:spLocks noGrp="1"/>
          </p:cNvSpPr>
          <p:nvPr>
            <p:ph idx="1"/>
          </p:nvPr>
        </p:nvSpPr>
        <p:spPr>
          <a:xfrm>
            <a:off x="216039" y="1632038"/>
            <a:ext cx="8711922" cy="5225962"/>
          </a:xfrm>
        </p:spPr>
        <p:txBody>
          <a:bodyPr/>
          <a:lstStyle/>
          <a:p>
            <a:pPr>
              <a:buFont typeface="Wingdings" panose="05000000000000000000" pitchFamily="2" charset="2"/>
              <a:buChar char="q"/>
            </a:pPr>
            <a:r>
              <a:rPr lang="en-US" sz="2400" dirty="0"/>
              <a:t>A tariff is a tax levied on an imported good. There are two types:</a:t>
            </a:r>
          </a:p>
          <a:p>
            <a:pPr lvl="1">
              <a:buFont typeface="Wingdings" panose="05000000000000000000" pitchFamily="2" charset="2"/>
              <a:buChar char="§"/>
            </a:pPr>
            <a:r>
              <a:rPr lang="en-US" sz="2000" dirty="0"/>
              <a:t>A  </a:t>
            </a:r>
            <a:r>
              <a:rPr lang="en-US" sz="2000" b="1" dirty="0"/>
              <a:t>per unit </a:t>
            </a:r>
            <a:r>
              <a:rPr lang="en-US" sz="2000" dirty="0"/>
              <a:t>tariff is a fixed charge for each unit—$90 per metric ton of imported soybeans</a:t>
            </a:r>
          </a:p>
          <a:p>
            <a:pPr lvl="1">
              <a:buFont typeface="Wingdings" panose="05000000000000000000" pitchFamily="2" charset="2"/>
              <a:buChar char="§"/>
            </a:pPr>
            <a:r>
              <a:rPr lang="en-US" sz="2000" dirty="0"/>
              <a:t>A </a:t>
            </a:r>
            <a:r>
              <a:rPr lang="en-US" sz="2000" b="1" dirty="0"/>
              <a:t>proportion</a:t>
            </a:r>
            <a:r>
              <a:rPr lang="en-US" sz="2000" dirty="0"/>
              <a:t> tariff (“ad valorem”) is levied as a proportion of the value of imports—25% tariff on imported soybeans</a:t>
            </a:r>
          </a:p>
          <a:p>
            <a:pPr>
              <a:buFont typeface="Wingdings" panose="05000000000000000000" pitchFamily="2" charset="2"/>
              <a:buChar char="q"/>
            </a:pPr>
            <a:r>
              <a:rPr lang="en-US" sz="2400" dirty="0"/>
              <a:t>Why do countries impose tariffs?</a:t>
            </a:r>
          </a:p>
          <a:p>
            <a:pPr lvl="1">
              <a:buFont typeface="Wingdings" panose="05000000000000000000" pitchFamily="2" charset="2"/>
              <a:buChar char="§"/>
            </a:pPr>
            <a:r>
              <a:rPr lang="en-US" sz="2000" dirty="0"/>
              <a:t>To raise revenues—more prominent historically</a:t>
            </a:r>
          </a:p>
          <a:p>
            <a:pPr lvl="1">
              <a:buFont typeface="Wingdings" panose="05000000000000000000" pitchFamily="2" charset="2"/>
              <a:buChar char="§"/>
            </a:pPr>
            <a:r>
              <a:rPr lang="en-US" sz="2000" dirty="0"/>
              <a:t>To alter the balance of trade.  Tariffs make imports more expensive.</a:t>
            </a:r>
          </a:p>
          <a:p>
            <a:pPr lvl="2">
              <a:buFont typeface="Courier New" panose="02070309020205020404" pitchFamily="49" charset="0"/>
              <a:buChar char="o"/>
            </a:pPr>
            <a:r>
              <a:rPr lang="en-US" sz="1800" dirty="0"/>
              <a:t>To protect and develop infant industries</a:t>
            </a:r>
          </a:p>
          <a:p>
            <a:pPr lvl="2">
              <a:buFont typeface="Courier New" panose="02070309020205020404" pitchFamily="49" charset="0"/>
              <a:buChar char="o"/>
            </a:pPr>
            <a:r>
              <a:rPr lang="en-US" sz="1800" dirty="0"/>
              <a:t>To protect domestic employment from more competitive foreign products</a:t>
            </a:r>
          </a:p>
          <a:p>
            <a:pPr lvl="2">
              <a:buFont typeface="Courier New" panose="02070309020205020404" pitchFamily="49" charset="0"/>
              <a:buChar char="o"/>
            </a:pPr>
            <a:r>
              <a:rPr lang="en-US" sz="1800" dirty="0"/>
              <a:t>Retaliation when a country thinks a trading partner has not played by the rules</a:t>
            </a:r>
            <a:endParaRPr lang="en-US" sz="800" dirty="0"/>
          </a:p>
          <a:p>
            <a:pPr marL="0" indent="0">
              <a:buNone/>
            </a:pPr>
            <a:endParaRPr lang="en-US" sz="1800" dirty="0"/>
          </a:p>
        </p:txBody>
      </p:sp>
    </p:spTree>
    <p:extLst>
      <p:ext uri="{BB962C8B-B14F-4D97-AF65-F5344CB8AC3E}">
        <p14:creationId xmlns:p14="http://schemas.microsoft.com/office/powerpoint/2010/main" val="218651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18BD8-DE00-4109-B9C9-6BB67CF7D4DD}"/>
              </a:ext>
            </a:extLst>
          </p:cNvPr>
          <p:cNvSpPr>
            <a:spLocks noGrp="1"/>
          </p:cNvSpPr>
          <p:nvPr>
            <p:ph type="title"/>
          </p:nvPr>
        </p:nvSpPr>
        <p:spPr>
          <a:xfrm>
            <a:off x="452152" y="772782"/>
            <a:ext cx="8239696" cy="900201"/>
          </a:xfrm>
        </p:spPr>
        <p:txBody>
          <a:bodyPr/>
          <a:lstStyle/>
          <a:p>
            <a:r>
              <a:rPr lang="en-US" dirty="0"/>
              <a:t>Tariffs: Winners and Losers</a:t>
            </a:r>
          </a:p>
        </p:txBody>
      </p:sp>
      <p:sp>
        <p:nvSpPr>
          <p:cNvPr id="3" name="Content Placeholder 2">
            <a:extLst>
              <a:ext uri="{FF2B5EF4-FFF2-40B4-BE49-F238E27FC236}">
                <a16:creationId xmlns:a16="http://schemas.microsoft.com/office/drawing/2014/main" id="{3EECD8BD-A63C-4366-B62B-8714AF26850C}"/>
              </a:ext>
            </a:extLst>
          </p:cNvPr>
          <p:cNvSpPr>
            <a:spLocks noGrp="1"/>
          </p:cNvSpPr>
          <p:nvPr>
            <p:ph idx="1"/>
          </p:nvPr>
        </p:nvSpPr>
        <p:spPr>
          <a:xfrm>
            <a:off x="232475" y="1441342"/>
            <a:ext cx="8464421" cy="6571282"/>
          </a:xfrm>
        </p:spPr>
        <p:txBody>
          <a:bodyPr/>
          <a:lstStyle/>
          <a:p>
            <a:pPr>
              <a:buFont typeface="Wingdings" panose="05000000000000000000" pitchFamily="2" charset="2"/>
              <a:buChar char="q"/>
            </a:pPr>
            <a:r>
              <a:rPr lang="en-US" sz="2400" dirty="0"/>
              <a:t>Beneficiaries: </a:t>
            </a:r>
          </a:p>
          <a:p>
            <a:pPr lvl="1">
              <a:buFont typeface="Wingdings" panose="05000000000000000000" pitchFamily="2" charset="2"/>
              <a:buChar char="§"/>
            </a:pPr>
            <a:r>
              <a:rPr lang="en-US" sz="2400" dirty="0"/>
              <a:t>Governments receive increased revenues</a:t>
            </a:r>
          </a:p>
          <a:p>
            <a:pPr lvl="1">
              <a:buFont typeface="Wingdings" panose="05000000000000000000" pitchFamily="2" charset="2"/>
              <a:buChar char="§"/>
            </a:pPr>
            <a:r>
              <a:rPr lang="en-US" sz="2400" dirty="0"/>
              <a:t>Producers and workers in domestic industries enjoy reduced competition (inflated prices)</a:t>
            </a:r>
          </a:p>
          <a:p>
            <a:pPr>
              <a:buFont typeface="Wingdings" panose="05000000000000000000" pitchFamily="2" charset="2"/>
              <a:buChar char="q"/>
            </a:pPr>
            <a:r>
              <a:rPr lang="en-US" sz="2400" dirty="0"/>
              <a:t>Losers:</a:t>
            </a:r>
          </a:p>
          <a:p>
            <a:pPr lvl="1">
              <a:buFont typeface="Wingdings" panose="05000000000000000000" pitchFamily="2" charset="2"/>
              <a:buChar char="§"/>
            </a:pPr>
            <a:r>
              <a:rPr lang="en-US" sz="2400" dirty="0"/>
              <a:t>Domestic consumers—individuals and businesses because of higher priced goods.</a:t>
            </a:r>
          </a:p>
          <a:p>
            <a:pPr lvl="1">
              <a:buFont typeface="Wingdings" panose="05000000000000000000" pitchFamily="2" charset="2"/>
              <a:buChar char="§"/>
            </a:pPr>
            <a:r>
              <a:rPr lang="en-US" sz="2400" dirty="0"/>
              <a:t>Domestic exporters who experience retaliatory tariffs</a:t>
            </a:r>
          </a:p>
          <a:p>
            <a:pPr lvl="1">
              <a:buFont typeface="Wingdings" panose="05000000000000000000" pitchFamily="2" charset="2"/>
              <a:buChar char="§"/>
            </a:pPr>
            <a:r>
              <a:rPr lang="en-US" sz="2400" dirty="0"/>
              <a:t>Economic welfare—there are deadweight losses from tariffs in the form of production and consumption efficiencies</a:t>
            </a:r>
          </a:p>
          <a:p>
            <a:pPr lvl="1">
              <a:buFont typeface="Wingdings" panose="05000000000000000000" pitchFamily="2" charset="2"/>
              <a:buChar char="§"/>
            </a:pPr>
            <a:endParaRPr lang="en-US" sz="2800" dirty="0"/>
          </a:p>
          <a:p>
            <a:pPr marL="0" indent="0">
              <a:buNone/>
            </a:pPr>
            <a:r>
              <a:rPr lang="en-US" sz="2800" dirty="0"/>
              <a:t> </a:t>
            </a:r>
          </a:p>
        </p:txBody>
      </p:sp>
    </p:spTree>
    <p:extLst>
      <p:ext uri="{BB962C8B-B14F-4D97-AF65-F5344CB8AC3E}">
        <p14:creationId xmlns:p14="http://schemas.microsoft.com/office/powerpoint/2010/main" val="2772705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690453366"/>
              </p:ext>
            </p:extLst>
          </p:nvPr>
        </p:nvGraphicFramePr>
        <p:xfrm>
          <a:off x="431800" y="765175"/>
          <a:ext cx="8320088" cy="6078538"/>
        </p:xfrm>
        <a:graphic>
          <a:graphicData uri="http://schemas.openxmlformats.org/presentationml/2006/ole">
            <mc:AlternateContent xmlns:mc="http://schemas.openxmlformats.org/markup-compatibility/2006">
              <mc:Choice xmlns:v="urn:schemas-microsoft-com:vml" Requires="v">
                <p:oleObj spid="_x0000_s110730" name="Worksheet" r:id="rId3" imgW="8748793" imgH="6391347" progId="Excel.Sheet.12">
                  <p:link updateAutomatic="1"/>
                </p:oleObj>
              </mc:Choice>
              <mc:Fallback>
                <p:oleObj name="Worksheet" r:id="rId3" imgW="8748793" imgH="6391347" progId="Excel.Sheet.12">
                  <p:link updateAutomatic="1"/>
                  <p:pic>
                    <p:nvPicPr>
                      <p:cNvPr id="3" name="Object 2"/>
                      <p:cNvPicPr/>
                      <p:nvPr/>
                    </p:nvPicPr>
                    <p:blipFill>
                      <a:blip r:embed="rId4"/>
                      <a:stretch>
                        <a:fillRect/>
                      </a:stretch>
                    </p:blipFill>
                    <p:spPr>
                      <a:xfrm>
                        <a:off x="431800" y="765175"/>
                        <a:ext cx="8320088" cy="6078538"/>
                      </a:xfrm>
                      <a:prstGeom prst="rect">
                        <a:avLst/>
                      </a:prstGeom>
                    </p:spPr>
                  </p:pic>
                </p:oleObj>
              </mc:Fallback>
            </mc:AlternateContent>
          </a:graphicData>
        </a:graphic>
      </p:graphicFrame>
    </p:spTree>
    <p:extLst>
      <p:ext uri="{BB962C8B-B14F-4D97-AF65-F5344CB8AC3E}">
        <p14:creationId xmlns:p14="http://schemas.microsoft.com/office/powerpoint/2010/main" val="2321181830"/>
      </p:ext>
    </p:extLst>
  </p:cSld>
  <p:clrMapOvr>
    <a:masterClrMapping/>
  </p:clrMapOvr>
</p:sld>
</file>

<file path=ppt/theme/theme1.xml><?xml version="1.0" encoding="utf-8"?>
<a:theme xmlns:a="http://schemas.openxmlformats.org/drawingml/2006/main" name="__doc_brand-secure_125Template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__doc_brand-secure_125TemplateA</Template>
  <TotalTime>6047</TotalTime>
  <Words>967</Words>
  <Application>Microsoft Office PowerPoint</Application>
  <PresentationFormat>On-screen Show (4:3)</PresentationFormat>
  <Paragraphs>144</Paragraphs>
  <Slides>42</Slides>
  <Notes>9</Notes>
  <HiddenSlides>0</HiddenSlides>
  <MMClips>0</MMClips>
  <ScaleCrop>false</ScaleCrop>
  <HeadingPairs>
    <vt:vector size="8" baseType="variant">
      <vt:variant>
        <vt:lpstr>Fonts Used</vt:lpstr>
      </vt:variant>
      <vt:variant>
        <vt:i4>9</vt:i4>
      </vt:variant>
      <vt:variant>
        <vt:lpstr>Theme</vt:lpstr>
      </vt:variant>
      <vt:variant>
        <vt:i4>1</vt:i4>
      </vt:variant>
      <vt:variant>
        <vt:lpstr>Links</vt:lpstr>
      </vt:variant>
      <vt:variant>
        <vt:i4>21</vt:i4>
      </vt:variant>
      <vt:variant>
        <vt:lpstr>Slide Titles</vt:lpstr>
      </vt:variant>
      <vt:variant>
        <vt:i4>42</vt:i4>
      </vt:variant>
    </vt:vector>
  </HeadingPairs>
  <TitlesOfParts>
    <vt:vector size="73" baseType="lpstr">
      <vt:lpstr>ＭＳ Ｐゴシック</vt:lpstr>
      <vt:lpstr>Arial</vt:lpstr>
      <vt:lpstr>Arial Black</vt:lpstr>
      <vt:lpstr>Arial Narrow</vt:lpstr>
      <vt:lpstr>Calibri</vt:lpstr>
      <vt:lpstr>Courier New</vt:lpstr>
      <vt:lpstr>Symbol</vt:lpstr>
      <vt:lpstr>Times New Roman</vt:lpstr>
      <vt:lpstr>Wingdings</vt:lpstr>
      <vt:lpstr>__doc_brand-secure_125TemplateA</vt:lpstr>
      <vt:lpstr>file:///D:\CloudStation\nep\a_aa_stuff\nc_stuff\extension\data_for_slides\farm_income.xlsx!income!R1C1:R17C11</vt:lpstr>
      <vt:lpstr>file:///D:\CloudStation\nep\a_aa_stuff\nc_stuff\extension\data_for_slides\farm_income.xlsx!bar_income</vt:lpstr>
      <vt:lpstr>file:///G:\My%20Drive\NEP\a_aa_stuff\nc_stuff\extension\workshops_2018\state_extension_conference\US_export.xlsx!Soybean%20Exports</vt:lpstr>
      <vt:lpstr>file:///D:\CloudStation\nep\a_aa_stuff\nc_stuff\extension\data_for_slides\areas_planted.xlsx!new_plot</vt:lpstr>
      <vt:lpstr>file:///D:\CloudStation\nep\a_aa_stuff\nc_stuff\extension\data_for_slides\updated_nc_planted_acres_2015.xlsx!updated_nc_planted_acres!R34C38:R44C53</vt:lpstr>
      <vt:lpstr>file:///D:\CloudStation\nep\a_aa_stuff\nc_stuff\extension\data_for_slides\updated_nc_planted_acres_2015.xlsx!2010-2017</vt:lpstr>
      <vt:lpstr>file:///D:\CloudStation\nep\a_aa_stuff\nc_stuff\extension\data_for_slides\updated_nc_planted_acres_2015.xlsx!Feed%20Grains%202008-2018</vt:lpstr>
      <vt:lpstr>file:///G:\My%20Drive\NEP\a_aa_stuff\nc_stuff\extension\workshops_2018\sorghum\Piggott_Schweizer_ARE_NCSU_Animal_Agriculture_Head_count_f.xlsx!updated_nc_planted_acres%20(2)!R42C27:R58C31</vt:lpstr>
      <vt:lpstr>file:///D:\CloudStation\nep\a_aa_stuff\nc_stuff\extension\data_for_slides\corn_s_d.xlsx!shorter!R2C1:R22C5</vt:lpstr>
      <vt:lpstr>file:///G:\My%20Drive\NEP\a_aa_stuff\nc_stuff\extension\data_for_slides\corn_graphs.xlsx!supply</vt:lpstr>
      <vt:lpstr>file:///G:\My%20Drive\NEP\a_aa_stuff\nc_stuff\extension\data_for_slides\corn_graphs.xlsx!ending%20stocks</vt:lpstr>
      <vt:lpstr>file:///G:\My%20Drive\NEP\a_aa_stuff\nc_stuff\extension\data_for_slides\corn_graphs.xlsx!stocks_use</vt:lpstr>
      <vt:lpstr>file:///G:\My%20Drive\NEP\a_aa_stuff\nc_stuff\extension\data_for_slides\soybean_s_d.xlsx!new_insert!R3C1:R25C5</vt:lpstr>
      <vt:lpstr>file:///G:\My%20Drive\NEP\a_aa_stuff\nc_stuff\extension\data_for_slides\soybean_graphs.xlsx!supply</vt:lpstr>
      <vt:lpstr>file:///G:\My%20Drive\NEP\a_aa_stuff\nc_stuff\extension\data_for_slides\soybean_graphs.xlsx!ending_stocks</vt:lpstr>
      <vt:lpstr>file:///G:\My%20Drive\NEP\a_aa_stuff\nc_stuff\extension\data_for_slides\soybean_graphs.xlsx!stocks_use</vt:lpstr>
      <vt:lpstr>file:///G:\My%20Drive\NEP\a_aa_stuff\nc_stuff\extension\data_for_slides\wheat_s_d.xlsx!balance%20sheet!R1C1:R26C5</vt:lpstr>
      <vt:lpstr>file:///G:\My%20Drive\NEP\a_aa_stuff\nc_stuff\extension\data_for_slides\wheat_graphs.xlsx!supply</vt:lpstr>
      <vt:lpstr>file:///G:\My%20Drive\NEP\a_aa_stuff\nc_stuff\extension\data_for_slides\wheat_graphs.xlsx!stock_use</vt:lpstr>
      <vt:lpstr>file:///G:\My%20Drive\NEP\a_aa_stuff\nc_stuff\extension\data_for_slides\wheat_graphs.xlsx!ending%20stocks</vt:lpstr>
      <vt:lpstr>file:///G:\My%20Drive\NEP\a_aa_stuff\nc_stuff\extension\workshops_2018\sorghum\Crop-Comparison-Tool%20(6).xlsx!crop_comparison!R1C1:R45C6</vt:lpstr>
      <vt:lpstr>US and NC Outlook for Corn, Soybeans, and Wheat</vt:lpstr>
      <vt:lpstr>PowerPoint Presentation</vt:lpstr>
      <vt:lpstr>PowerPoint Presentation</vt:lpstr>
      <vt:lpstr>Trade Wars Implications for Agriculture</vt:lpstr>
      <vt:lpstr>PowerPoint Presentation</vt:lpstr>
      <vt:lpstr>Soybean Export Volume by Country</vt:lpstr>
      <vt:lpstr>What is a Tariff? Why Use Them?</vt:lpstr>
      <vt:lpstr>Tariffs: Winners and Losers</vt:lpstr>
      <vt:lpstr>PowerPoint Presentation</vt:lpstr>
      <vt:lpstr>PowerPoint Presentation</vt:lpstr>
      <vt:lpstr>PowerPoint Presentation</vt:lpstr>
      <vt:lpstr>PowerPoint Presentation</vt:lpstr>
      <vt:lpstr>Feeding the “Tails and Feathers”</vt:lpstr>
      <vt:lpstr>Corn Production in US</vt:lpstr>
      <vt:lpstr>North Carolina Feed Grain Markets</vt:lpstr>
      <vt:lpstr>Feed Grain Deficit Around 50%</vt:lpstr>
      <vt:lpstr>PowerPoint Presentation</vt:lpstr>
      <vt:lpstr>PowerPoint Presentation</vt:lpstr>
      <vt:lpstr>PowerPoint Presentation</vt:lpstr>
      <vt:lpstr>PowerPoint Presentation</vt:lpstr>
      <vt:lpstr>Corn Futures C-Dec18</vt:lpstr>
      <vt:lpstr>Corn Futures C-Dec19</vt:lpstr>
      <vt:lpstr>PowerPoint Presentation</vt:lpstr>
      <vt:lpstr>PowerPoint Presentation</vt:lpstr>
      <vt:lpstr>PowerPoint Presentation</vt:lpstr>
      <vt:lpstr>PowerPoint Presentation</vt:lpstr>
      <vt:lpstr>Soybean Futures S-Nov18</vt:lpstr>
      <vt:lpstr>Soybean Futures S-Nov19</vt:lpstr>
      <vt:lpstr>PowerPoint Presentation</vt:lpstr>
      <vt:lpstr>PowerPoint Presentation</vt:lpstr>
      <vt:lpstr>PowerPoint Presentation</vt:lpstr>
      <vt:lpstr>PowerPoint Presentation</vt:lpstr>
      <vt:lpstr>Wheat Futures W-Jul19</vt:lpstr>
      <vt:lpstr>Final Thoughts</vt:lpstr>
      <vt:lpstr>New Enterprise Budgets Posted</vt:lpstr>
      <vt:lpstr>Planting Decision Tool</vt:lpstr>
      <vt:lpstr>PowerPoint Presentation</vt:lpstr>
      <vt:lpstr>PowerPoint Presentation</vt:lpstr>
      <vt:lpstr>RECOMMENDED MARKETING STRATEGIES FOR DIFFERENT FUTURES PRICE AND BASIS RISK SITUATIONS</vt:lpstr>
      <vt:lpstr>Timeline for Corn and Soybeans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Economic and Policy Outlook</dc:title>
  <dc:creator>nick</dc:creator>
  <cp:lastModifiedBy>Margaret M Huffman</cp:lastModifiedBy>
  <cp:revision>669</cp:revision>
  <cp:lastPrinted>2016-08-03T16:55:42Z</cp:lastPrinted>
  <dcterms:created xsi:type="dcterms:W3CDTF">2013-01-29T14:52:09Z</dcterms:created>
  <dcterms:modified xsi:type="dcterms:W3CDTF">2018-11-14T18:47:46Z</dcterms:modified>
</cp:coreProperties>
</file>