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3" r:id="rId3"/>
    <p:sldId id="258" r:id="rId4"/>
    <p:sldId id="297" r:id="rId5"/>
    <p:sldId id="264" r:id="rId6"/>
    <p:sldId id="298" r:id="rId7"/>
    <p:sldId id="301" r:id="rId8"/>
    <p:sldId id="271" r:id="rId9"/>
    <p:sldId id="296" r:id="rId10"/>
    <p:sldId id="303" r:id="rId11"/>
    <p:sldId id="267" r:id="rId12"/>
    <p:sldId id="279" r:id="rId13"/>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4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41" autoAdjust="0"/>
  </p:normalViewPr>
  <p:slideViewPr>
    <p:cSldViewPr snapToGrid="0" snapToObjects="1">
      <p:cViewPr varScale="1">
        <p:scale>
          <a:sx n="61" d="100"/>
          <a:sy n="61" d="100"/>
        </p:scale>
        <p:origin x="165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5D1861C-36E1-43F5-BAC9-46BA7B38CFF0}" type="datetimeFigureOut">
              <a:rPr lang="en-US" smtClean="0"/>
              <a:t>11/14/2018</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E1106F6-089F-401F-ACBA-5EA9DBCDB033}" type="slidenum">
              <a:rPr lang="en-US" smtClean="0"/>
              <a:t>‹#›</a:t>
            </a:fld>
            <a:endParaRPr lang="en-US"/>
          </a:p>
        </p:txBody>
      </p:sp>
    </p:spTree>
    <p:extLst>
      <p:ext uri="{BB962C8B-B14F-4D97-AF65-F5344CB8AC3E}">
        <p14:creationId xmlns:p14="http://schemas.microsoft.com/office/powerpoint/2010/main" val="3153915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1</a:t>
            </a:fld>
            <a:endParaRPr lang="en-US"/>
          </a:p>
        </p:txBody>
      </p:sp>
    </p:spTree>
    <p:extLst>
      <p:ext uri="{BB962C8B-B14F-4D97-AF65-F5344CB8AC3E}">
        <p14:creationId xmlns:p14="http://schemas.microsoft.com/office/powerpoint/2010/main" val="10186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sign-ups based</a:t>
            </a:r>
            <a:r>
              <a:rPr lang="en-US" baseline="0" dirty="0" smtClean="0"/>
              <a:t> on Bloomberg news.</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10</a:t>
            </a:fld>
            <a:endParaRPr lang="en-US"/>
          </a:p>
        </p:txBody>
      </p:sp>
    </p:spTree>
    <p:extLst>
      <p:ext uri="{BB962C8B-B14F-4D97-AF65-F5344CB8AC3E}">
        <p14:creationId xmlns:p14="http://schemas.microsoft.com/office/powerpoint/2010/main" val="41229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106F6-089F-401F-ACBA-5EA9DBCDB033}" type="slidenum">
              <a:rPr lang="en-US" smtClean="0"/>
              <a:t>11</a:t>
            </a:fld>
            <a:endParaRPr lang="en-US"/>
          </a:p>
        </p:txBody>
      </p:sp>
    </p:spTree>
    <p:extLst>
      <p:ext uri="{BB962C8B-B14F-4D97-AF65-F5344CB8AC3E}">
        <p14:creationId xmlns:p14="http://schemas.microsoft.com/office/powerpoint/2010/main" val="301923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106F6-089F-401F-ACBA-5EA9DBCDB033}" type="slidenum">
              <a:rPr lang="en-US" smtClean="0"/>
              <a:t>12</a:t>
            </a:fld>
            <a:endParaRPr lang="en-US"/>
          </a:p>
        </p:txBody>
      </p:sp>
    </p:spTree>
    <p:extLst>
      <p:ext uri="{BB962C8B-B14F-4D97-AF65-F5344CB8AC3E}">
        <p14:creationId xmlns:p14="http://schemas.microsoft.com/office/powerpoint/2010/main" val="141992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106F6-089F-401F-ACBA-5EA9DBCDB033}" type="slidenum">
              <a:rPr lang="en-US" smtClean="0"/>
              <a:t>2</a:t>
            </a:fld>
            <a:endParaRPr lang="en-US"/>
          </a:p>
        </p:txBody>
      </p:sp>
    </p:spTree>
    <p:extLst>
      <p:ext uri="{BB962C8B-B14F-4D97-AF65-F5344CB8AC3E}">
        <p14:creationId xmlns:p14="http://schemas.microsoft.com/office/powerpoint/2010/main" val="129464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 Fail</a:t>
            </a:r>
            <a:r>
              <a:rPr lang="en-US" baseline="0" dirty="0" smtClean="0"/>
              <a:t> first (198-213) due to immigration issues; then 2</a:t>
            </a:r>
            <a:r>
              <a:rPr lang="en-US" baseline="30000" dirty="0" smtClean="0"/>
              <a:t>nd</a:t>
            </a:r>
            <a:r>
              <a:rPr lang="en-US" baseline="0" dirty="0" smtClean="0"/>
              <a:t> vote (213-211) along partisan lines</a:t>
            </a:r>
          </a:p>
          <a:p>
            <a:endParaRPr lang="en-US" baseline="0" dirty="0" smtClean="0"/>
          </a:p>
          <a:p>
            <a:r>
              <a:rPr lang="en-US" baseline="0" dirty="0" smtClean="0"/>
              <a:t>Expiration is end of fiscal year (Sept 30) or with crop year (</a:t>
            </a:r>
            <a:r>
              <a:rPr lang="en-US" baseline="0" dirty="0" err="1" smtClean="0"/>
              <a:t>dec</a:t>
            </a:r>
            <a:r>
              <a:rPr lang="en-US" baseline="0" dirty="0" smtClean="0"/>
              <a:t> 31)</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3</a:t>
            </a:fld>
            <a:endParaRPr lang="en-US"/>
          </a:p>
        </p:txBody>
      </p:sp>
    </p:spTree>
    <p:extLst>
      <p:ext uri="{BB962C8B-B14F-4D97-AF65-F5344CB8AC3E}">
        <p14:creationId xmlns:p14="http://schemas.microsoft.com/office/powerpoint/2010/main" val="173954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106F6-089F-401F-ACBA-5EA9DBCDB033}" type="slidenum">
              <a:rPr lang="en-US" smtClean="0"/>
              <a:t>4</a:t>
            </a:fld>
            <a:endParaRPr lang="en-US"/>
          </a:p>
        </p:txBody>
      </p:sp>
    </p:spTree>
    <p:extLst>
      <p:ext uri="{BB962C8B-B14F-4D97-AF65-F5344CB8AC3E}">
        <p14:creationId xmlns:p14="http://schemas.microsoft.com/office/powerpoint/2010/main" val="70968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Region specific –</a:t>
            </a:r>
            <a:r>
              <a:rPr lang="en-US" baseline="0" dirty="0" smtClean="0"/>
              <a:t> only counties with exceptional drought for 20 or more weeks; also -- base acres in ARC/PLC that have not been planted to any covered commodity from 2009 to 2017 will be no longer eligible to receive payments from ARC or PLC (H.R. 2, §1112 (c), Engrossed in House). It is understood that this provision provides a budgetary offset for the increased spending in the House farm bill’s regionally-specific program yield update</a:t>
            </a:r>
          </a:p>
          <a:p>
            <a:pPr marL="171450" indent="-171450">
              <a:buFontTx/>
              <a:buChar char="-"/>
            </a:pPr>
            <a:endParaRPr lang="en-US" baseline="0" dirty="0" smtClean="0"/>
          </a:p>
          <a:p>
            <a:pPr marL="171450" indent="-171450">
              <a:buFontTx/>
              <a:buChar char="-"/>
            </a:pPr>
            <a:r>
              <a:rPr lang="en-US" baseline="0" dirty="0" smtClean="0"/>
              <a:t>SNAP -Provides that work capable adults (ages 18-59) work or participate in work training for 20 hours per week.</a:t>
            </a:r>
          </a:p>
          <a:p>
            <a:pPr marL="171450" indent="-171450">
              <a:buFontTx/>
              <a:buChar char="-"/>
            </a:pPr>
            <a:endParaRPr lang="en-US" baseline="0" dirty="0" smtClean="0"/>
          </a:p>
          <a:p>
            <a:pPr marL="171450" indent="-171450">
              <a:buFontTx/>
              <a:buChar char="-"/>
            </a:pPr>
            <a:r>
              <a:rPr lang="en-US" baseline="0" dirty="0" err="1" smtClean="0"/>
              <a:t>Conservatin</a:t>
            </a:r>
            <a:r>
              <a:rPr lang="en-US" baseline="0" dirty="0" smtClean="0"/>
              <a:t> – also allows other non-farm entities (irrigation districts) to compete for EQIP; also region  specific affects incentives for conservation</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5</a:t>
            </a:fld>
            <a:endParaRPr lang="en-US"/>
          </a:p>
        </p:txBody>
      </p:sp>
    </p:spTree>
    <p:extLst>
      <p:ext uri="{BB962C8B-B14F-4D97-AF65-F5344CB8AC3E}">
        <p14:creationId xmlns:p14="http://schemas.microsoft.com/office/powerpoint/2010/main" val="106707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 bill in the lame-duck</a:t>
            </a:r>
            <a:r>
              <a:rPr lang="en-US" baseline="0" dirty="0" smtClean="0"/>
              <a:t> session after election – compromises will need to be made on both sides</a:t>
            </a:r>
          </a:p>
          <a:p>
            <a:endParaRPr lang="en-US" baseline="0" dirty="0" smtClean="0"/>
          </a:p>
          <a:p>
            <a:r>
              <a:rPr lang="en-US" baseline="0" dirty="0" smtClean="0"/>
              <a:t>Lot of folks say just extend rather than o the house version! (use senate version as template and go from there).</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6</a:t>
            </a:fld>
            <a:endParaRPr lang="en-US"/>
          </a:p>
        </p:txBody>
      </p:sp>
    </p:spTree>
    <p:extLst>
      <p:ext uri="{BB962C8B-B14F-4D97-AF65-F5344CB8AC3E}">
        <p14:creationId xmlns:p14="http://schemas.microsoft.com/office/powerpoint/2010/main" val="332063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billion to food </a:t>
            </a:r>
            <a:r>
              <a:rPr lang="en-US" dirty="0" err="1" smtClean="0"/>
              <a:t>purchas</a:t>
            </a:r>
            <a:endParaRPr lang="en-US" dirty="0" smtClean="0"/>
          </a:p>
          <a:p>
            <a:r>
              <a:rPr lang="en-US" dirty="0" smtClean="0"/>
              <a:t>200 million to ATP</a:t>
            </a:r>
          </a:p>
          <a:p>
            <a:r>
              <a:rPr lang="en-US" dirty="0" smtClean="0"/>
              <a:t>Remaining</a:t>
            </a:r>
            <a:r>
              <a:rPr lang="en-US" baseline="0" dirty="0" smtClean="0"/>
              <a:t> will for MFP (with first round payment ~4.6 billion)</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7</a:t>
            </a:fld>
            <a:endParaRPr lang="en-US"/>
          </a:p>
        </p:txBody>
      </p:sp>
    </p:spTree>
    <p:extLst>
      <p:ext uri="{BB962C8B-B14F-4D97-AF65-F5344CB8AC3E}">
        <p14:creationId xmlns:p14="http://schemas.microsoft.com/office/powerpoint/2010/main" val="338126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Shelled almonds</a:t>
            </a:r>
            <a:r>
              <a:rPr lang="en-US" baseline="0" dirty="0" smtClean="0"/>
              <a:t> and sweet cherry in particular added later</a:t>
            </a:r>
            <a:endParaRPr lang="en-US" dirty="0" smtClean="0"/>
          </a:p>
          <a:p>
            <a:endParaRPr lang="en-US" dirty="0" smtClean="0"/>
          </a:p>
          <a:p>
            <a:r>
              <a:rPr lang="en-US" dirty="0" smtClean="0"/>
              <a:t>Payment</a:t>
            </a:r>
            <a:r>
              <a:rPr lang="en-US" baseline="0" dirty="0" smtClean="0"/>
              <a:t> limit (per person or legal entity)</a:t>
            </a:r>
          </a:p>
          <a:p>
            <a:endParaRPr lang="en-US" baseline="0" dirty="0" smtClean="0"/>
          </a:p>
          <a:p>
            <a:r>
              <a:rPr lang="en-US" baseline="0" dirty="0" smtClean="0"/>
              <a:t>NOTE: issues with payment rate – not exactly congruent with price declines. But USDA released method for </a:t>
            </a:r>
            <a:r>
              <a:rPr lang="en-US" baseline="0" dirty="0" err="1" smtClean="0"/>
              <a:t>calculatin</a:t>
            </a:r>
            <a:r>
              <a:rPr lang="en-US" baseline="0" dirty="0" smtClean="0"/>
              <a:t> rate based on expected export reductions due to tariffs (From trade model) </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8</a:t>
            </a:fld>
            <a:endParaRPr lang="en-US"/>
          </a:p>
        </p:txBody>
      </p:sp>
    </p:spTree>
    <p:extLst>
      <p:ext uri="{BB962C8B-B14F-4D97-AF65-F5344CB8AC3E}">
        <p14:creationId xmlns:p14="http://schemas.microsoft.com/office/powerpoint/2010/main" val="439267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Hog producers with 1000 heads – will get</a:t>
            </a:r>
            <a:r>
              <a:rPr lang="en-US" baseline="0" dirty="0" smtClean="0"/>
              <a:t> $4000 ($4/head x 1000)</a:t>
            </a:r>
          </a:p>
          <a:p>
            <a:r>
              <a:rPr lang="en-US" baseline="0" dirty="0" smtClean="0"/>
              <a:t>For dairy producers that producer 34000 cwt will bet 2040 ($0.06/cwt x 34000)</a:t>
            </a:r>
            <a:endParaRPr lang="en-US" dirty="0"/>
          </a:p>
        </p:txBody>
      </p:sp>
      <p:sp>
        <p:nvSpPr>
          <p:cNvPr id="4" name="Slide Number Placeholder 3"/>
          <p:cNvSpPr>
            <a:spLocks noGrp="1"/>
          </p:cNvSpPr>
          <p:nvPr>
            <p:ph type="sldNum" sz="quarter" idx="10"/>
          </p:nvPr>
        </p:nvSpPr>
        <p:spPr/>
        <p:txBody>
          <a:bodyPr/>
          <a:lstStyle/>
          <a:p>
            <a:fld id="{3E1106F6-089F-401F-ACBA-5EA9DBCDB033}" type="slidenum">
              <a:rPr lang="en-US" smtClean="0"/>
              <a:t>9</a:t>
            </a:fld>
            <a:endParaRPr lang="en-US"/>
          </a:p>
        </p:txBody>
      </p:sp>
    </p:spTree>
    <p:extLst>
      <p:ext uri="{BB962C8B-B14F-4D97-AF65-F5344CB8AC3E}">
        <p14:creationId xmlns:p14="http://schemas.microsoft.com/office/powerpoint/2010/main" val="190048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480A359-2FB3-4847-9D97-3491754AA7F9}" type="datetimeFigureOut">
              <a:rPr lang="en-US"/>
              <a:pPr>
                <a:defRPr/>
              </a:pPr>
              <a:t>11/14/2018</a:t>
            </a:fld>
            <a:endParaRPr lang="en-US"/>
          </a:p>
        </p:txBody>
      </p:sp>
      <p:sp>
        <p:nvSpPr>
          <p:cNvPr id="7"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082337"/>
            <a:ext cx="8229600" cy="10683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BC5DAC-1A13-D34F-9418-D6257772B49C}" type="datetimeFigureOut">
              <a:rPr lang="en-US"/>
              <a:pPr>
                <a:defRPr/>
              </a:pPr>
              <a:t>11/14/2018</a:t>
            </a:fld>
            <a:endParaRPr lang="en-US"/>
          </a:p>
        </p:txBody>
      </p:sp>
      <p:sp>
        <p:nvSpPr>
          <p:cNvPr id="7"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1099"/>
            <a:ext cx="2057400" cy="492506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201099"/>
            <a:ext cx="6019800" cy="49250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EC0D93-568E-6D41-8E6D-0963A71A503C}" type="datetimeFigureOut">
              <a:rPr lang="en-US"/>
              <a:pPr>
                <a:defRPr/>
              </a:pPr>
              <a:t>11/14/2018</a:t>
            </a:fld>
            <a:endParaRPr lang="en-US"/>
          </a:p>
        </p:txBody>
      </p:sp>
      <p:sp>
        <p:nvSpPr>
          <p:cNvPr id="7"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2651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rgbClr val="0E148E"/>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solidFill>
                  <a:srgbClr val="0E148E"/>
                </a:solidFill>
              </a:defRPr>
            </a:lvl1pPr>
            <a:lvl2pPr>
              <a:defRPr>
                <a:solidFill>
                  <a:srgbClr val="0E148E"/>
                </a:solidFill>
              </a:defRPr>
            </a:lvl2pPr>
            <a:lvl3pPr>
              <a:defRPr>
                <a:solidFill>
                  <a:srgbClr val="0E148E"/>
                </a:solidFill>
              </a:defRPr>
            </a:lvl3pPr>
            <a:lvl4pPr>
              <a:defRPr>
                <a:solidFill>
                  <a:srgbClr val="0E148E"/>
                </a:solidFill>
              </a:defRPr>
            </a:lvl4pPr>
            <a:lvl5pPr>
              <a:defRPr>
                <a:solidFill>
                  <a:srgbClr val="0E14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11/14/2018</a:t>
            </a:fld>
            <a:endParaRPr lang="en-US"/>
          </a:p>
        </p:txBody>
      </p:sp>
      <p:sp>
        <p:nvSpPr>
          <p:cNvPr id="7"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57547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766406"/>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2662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F71F39-3D09-F149-B1A1-DC2A7DB4A435}" type="datetimeFigureOut">
              <a:rPr lang="en-US"/>
              <a:pPr>
                <a:defRPr/>
              </a:pPr>
              <a:t>11/14/2018</a:t>
            </a:fld>
            <a:endParaRPr lang="en-US"/>
          </a:p>
        </p:txBody>
      </p:sp>
      <p:sp>
        <p:nvSpPr>
          <p:cNvPr id="7"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954696"/>
            <a:ext cx="4038600" cy="41714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54696"/>
            <a:ext cx="4038600" cy="41714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11/14/2018</a:t>
            </a:fld>
            <a:endParaRPr lang="en-US"/>
          </a:p>
        </p:txBody>
      </p:sp>
      <p:sp>
        <p:nvSpPr>
          <p:cNvPr id="8"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6730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0957"/>
            <a:ext cx="4040188" cy="41052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6730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20957"/>
            <a:ext cx="4041775" cy="41052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8ACE534-2B3A-FA4B-B87A-8AC244117610}" type="datetimeFigureOut">
              <a:rPr lang="en-US"/>
              <a:pPr>
                <a:defRPr/>
              </a:pPr>
              <a:t>11/14/2018</a:t>
            </a:fld>
            <a:endParaRPr lang="en-US"/>
          </a:p>
        </p:txBody>
      </p:sp>
      <p:sp>
        <p:nvSpPr>
          <p:cNvPr id="10" name="Footer Placeholder 4"/>
          <p:cNvSpPr>
            <a:spLocks noGrp="1"/>
          </p:cNvSpPr>
          <p:nvPr>
            <p:ph type="ftr" sz="quarter" idx="11"/>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0316"/>
            <a:ext cx="8229600" cy="670808"/>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CDFFB5-C0BC-DE4D-9A38-E0EE75FC9E15}" type="datetimeFigureOut">
              <a:rPr lang="en-US"/>
              <a:pPr>
                <a:defRPr/>
              </a:pPr>
              <a:t>11/14/2018</a:t>
            </a:fld>
            <a:endParaRPr lang="en-US"/>
          </a:p>
        </p:txBody>
      </p:sp>
      <p:sp>
        <p:nvSpPr>
          <p:cNvPr id="6"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42570F-F7E3-1F40-B6F3-59FE945D5A70}" type="datetimeFigureOut">
              <a:rPr lang="en-US"/>
              <a:pPr>
                <a:defRPr/>
              </a:pPr>
              <a:t>11/14/2018</a:t>
            </a:fld>
            <a:endParaRPr lang="en-US"/>
          </a:p>
        </p:txBody>
      </p:sp>
      <p:sp>
        <p:nvSpPr>
          <p:cNvPr id="5"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526"/>
            <a:ext cx="3008313" cy="703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242526"/>
            <a:ext cx="5111750" cy="488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070861"/>
            <a:ext cx="3008313" cy="40553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71E9B0-C3DF-544F-BB14-A487ECCC7F43}" type="datetimeFigureOut">
              <a:rPr lang="en-US"/>
              <a:pPr>
                <a:defRPr/>
              </a:pPr>
              <a:t>11/14/2018</a:t>
            </a:fld>
            <a:endParaRPr lang="en-US"/>
          </a:p>
        </p:txBody>
      </p:sp>
      <p:sp>
        <p:nvSpPr>
          <p:cNvPr id="8"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86794"/>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242515"/>
            <a:ext cx="5486400" cy="347125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535353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C4B1CF-5E0C-5D41-A3E2-D78942339385}" type="datetimeFigureOut">
              <a:rPr lang="en-US"/>
              <a:pPr>
                <a:defRPr/>
              </a:pPr>
              <a:t>11/14/2018</a:t>
            </a:fld>
            <a:endParaRPr lang="en-US"/>
          </a:p>
        </p:txBody>
      </p:sp>
      <p:sp>
        <p:nvSpPr>
          <p:cNvPr id="8"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Univ Logos separated graphic.jpg"/>
          <p:cNvPicPr>
            <a:picLocks noChangeAspect="1"/>
          </p:cNvPicPr>
          <p:nvPr userDrawn="1"/>
        </p:nvPicPr>
        <p:blipFill rotWithShape="1">
          <a:blip r:embed="rId13">
            <a:extLst>
              <a:ext uri="{28A0092B-C50C-407E-A947-70E740481C1C}">
                <a14:useLocalDpi xmlns:a14="http://schemas.microsoft.com/office/drawing/2010/main" val="0"/>
              </a:ext>
            </a:extLst>
          </a:blip>
          <a:srcRect t="10772" b="13134"/>
          <a:stretch/>
        </p:blipFill>
        <p:spPr>
          <a:xfrm>
            <a:off x="6282882" y="6183947"/>
            <a:ext cx="2514600" cy="628713"/>
          </a:xfrm>
          <a:prstGeom prst="rect">
            <a:avLst/>
          </a:prstGeom>
        </p:spPr>
      </p:pic>
      <p:sp>
        <p:nvSpPr>
          <p:cNvPr id="1026" name="Title Placeholder 1"/>
          <p:cNvSpPr>
            <a:spLocks noGrp="1"/>
          </p:cNvSpPr>
          <p:nvPr>
            <p:ph type="title"/>
          </p:nvPr>
        </p:nvSpPr>
        <p:spPr bwMode="auto">
          <a:xfrm>
            <a:off x="457200" y="1040929"/>
            <a:ext cx="8229600" cy="670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Headline Line </a:t>
            </a:r>
            <a:r>
              <a:rPr lang="en-US" dirty="0" smtClean="0"/>
              <a:t>One</a:t>
            </a:r>
            <a:endParaRPr lang="en-US" dirty="0"/>
          </a:p>
        </p:txBody>
      </p:sp>
      <p:sp>
        <p:nvSpPr>
          <p:cNvPr id="1027" name="Text Placeholder 2"/>
          <p:cNvSpPr>
            <a:spLocks noGrp="1"/>
          </p:cNvSpPr>
          <p:nvPr>
            <p:ph type="body" idx="1"/>
          </p:nvPr>
        </p:nvSpPr>
        <p:spPr bwMode="auto">
          <a:xfrm>
            <a:off x="457200" y="1932611"/>
            <a:ext cx="8229600" cy="4149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C944504B-B211-B34D-97AF-78446C71FCDD}" type="datetimeFigureOut">
              <a:rPr lang="en-US" smtClean="0"/>
              <a:pPr>
                <a:defRPr/>
              </a:pPr>
              <a:t>11/14/2018</a:t>
            </a:fld>
            <a:endParaRPr lang="en-US" dirty="0"/>
          </a:p>
        </p:txBody>
      </p:sp>
      <p:pic>
        <p:nvPicPr>
          <p:cNvPr id="9" name="Picture 8" descr="NCCooperativeExtension-Block.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 y="190500"/>
            <a:ext cx="2743200" cy="535516"/>
          </a:xfrm>
          <a:prstGeom prst="rect">
            <a:avLst/>
          </a:prstGeom>
        </p:spPr>
      </p:pic>
      <p:sp>
        <p:nvSpPr>
          <p:cNvPr id="13" name="Footer Placeholder 4"/>
          <p:cNvSpPr>
            <a:spLocks noGrp="1"/>
          </p:cNvSpPr>
          <p:nvPr>
            <p:ph type="ftr" sz="quarter" idx="3"/>
          </p:nvPr>
        </p:nvSpPr>
        <p:spPr>
          <a:xfrm>
            <a:off x="2986150" y="6356350"/>
            <a:ext cx="242535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hyperlink" Target="mailto:rod_rejesus@ncsu.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als.ncsu.edu/are-extension/policy-and-regulation/agricultural-policy-and-farm-bi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ctrTitle"/>
          </p:nvPr>
        </p:nvSpPr>
        <p:spPr>
          <a:xfrm>
            <a:off x="385574" y="1174446"/>
            <a:ext cx="8633638" cy="1233378"/>
          </a:xfrm>
        </p:spPr>
        <p:txBody>
          <a:bodyPr/>
          <a:lstStyle/>
          <a:p>
            <a:r>
              <a:rPr lang="en-US" sz="3400" dirty="0" smtClean="0">
                <a:solidFill>
                  <a:srgbClr val="0E148E"/>
                </a:solidFill>
                <a:latin typeface="Arial" charset="0"/>
              </a:rPr>
              <a:t>Farm Bill and Trade Aid Updates </a:t>
            </a:r>
            <a:endParaRPr lang="en-US" sz="3400" dirty="0">
              <a:solidFill>
                <a:srgbClr val="0E148E"/>
              </a:solidFill>
              <a:latin typeface="Arial" charset="0"/>
            </a:endParaRPr>
          </a:p>
        </p:txBody>
      </p:sp>
      <p:sp>
        <p:nvSpPr>
          <p:cNvPr id="3" name="Subtitle 2"/>
          <p:cNvSpPr>
            <a:spLocks noGrp="1"/>
          </p:cNvSpPr>
          <p:nvPr>
            <p:ph type="subTitle" idx="1"/>
          </p:nvPr>
        </p:nvSpPr>
        <p:spPr>
          <a:xfrm>
            <a:off x="1439105" y="3913050"/>
            <a:ext cx="6400800" cy="1471750"/>
          </a:xfrm>
        </p:spPr>
        <p:txBody>
          <a:bodyPr rtlCol="0">
            <a:normAutofit/>
          </a:bodyPr>
          <a:lstStyle/>
          <a:p>
            <a:pPr fontAlgn="auto">
              <a:spcAft>
                <a:spcPts val="0"/>
              </a:spcAft>
              <a:buFont typeface="Arial"/>
              <a:buNone/>
              <a:defRPr/>
            </a:pPr>
            <a:r>
              <a:rPr lang="en-US" dirty="0" smtClean="0">
                <a:solidFill>
                  <a:srgbClr val="0E148E"/>
                </a:solidFill>
                <a:ea typeface="+mn-ea"/>
              </a:rPr>
              <a:t>Rod M. </a:t>
            </a:r>
            <a:r>
              <a:rPr lang="en-US" dirty="0" err="1" smtClean="0">
                <a:solidFill>
                  <a:srgbClr val="0E148E"/>
                </a:solidFill>
                <a:ea typeface="+mn-ea"/>
              </a:rPr>
              <a:t>Rejesus</a:t>
            </a:r>
            <a:endParaRPr lang="en-US" dirty="0" smtClean="0">
              <a:solidFill>
                <a:srgbClr val="0E148E"/>
              </a:solidFill>
              <a:ea typeface="+mn-ea"/>
            </a:endParaRPr>
          </a:p>
          <a:p>
            <a:pPr fontAlgn="auto">
              <a:spcAft>
                <a:spcPts val="0"/>
              </a:spcAft>
              <a:buFont typeface="Arial"/>
              <a:buNone/>
              <a:defRPr/>
            </a:pPr>
            <a:r>
              <a:rPr lang="en-US" sz="1800" i="1" dirty="0" smtClean="0">
                <a:solidFill>
                  <a:srgbClr val="0E148E"/>
                </a:solidFill>
                <a:ea typeface="+mn-ea"/>
              </a:rPr>
              <a:t>Professor and Extension Specialist</a:t>
            </a:r>
          </a:p>
          <a:p>
            <a:pPr fontAlgn="auto">
              <a:spcAft>
                <a:spcPts val="0"/>
              </a:spcAft>
              <a:buFont typeface="Arial"/>
              <a:buNone/>
              <a:defRPr/>
            </a:pPr>
            <a:r>
              <a:rPr lang="en-US" sz="1800" i="1" dirty="0" smtClean="0">
                <a:solidFill>
                  <a:srgbClr val="0E148E"/>
                </a:solidFill>
                <a:ea typeface="+mn-ea"/>
              </a:rPr>
              <a:t>Dept. of Ag. and Resource Economics</a:t>
            </a:r>
          </a:p>
          <a:p>
            <a:pPr fontAlgn="auto">
              <a:spcAft>
                <a:spcPts val="0"/>
              </a:spcAft>
              <a:buFont typeface="Arial"/>
              <a:buNone/>
              <a:defRPr/>
            </a:pPr>
            <a:r>
              <a:rPr lang="en-US" sz="1800" i="1" dirty="0" smtClean="0">
                <a:solidFill>
                  <a:srgbClr val="0E148E"/>
                </a:solidFill>
                <a:ea typeface="+mn-ea"/>
              </a:rPr>
              <a:t>NC State University</a:t>
            </a:r>
          </a:p>
          <a:p>
            <a:pPr fontAlgn="auto">
              <a:spcAft>
                <a:spcPts val="0"/>
              </a:spcAft>
              <a:buFont typeface="Arial"/>
              <a:buNone/>
              <a:defRPr/>
            </a:pPr>
            <a:endParaRPr lang="en-US" sz="1800" i="1" dirty="0">
              <a:solidFill>
                <a:srgbClr val="0E148E"/>
              </a:solidFill>
              <a:ea typeface="+mn-ea"/>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216" y="2457685"/>
            <a:ext cx="2720578" cy="10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991" y="5436691"/>
            <a:ext cx="882698" cy="73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descr="wheat_field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9794" y="2452577"/>
            <a:ext cx="2432648" cy="10303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3" descr="99crop23soybeanharvest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749" y="2459715"/>
            <a:ext cx="2608521" cy="10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Ripe%20soybean%20plan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0174" y="5434661"/>
            <a:ext cx="939189" cy="73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soybeansv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3693" y="5436691"/>
            <a:ext cx="948906" cy="73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E148E"/>
                </a:solidFill>
              </a:rPr>
              <a:t>Market Facilitation Program</a:t>
            </a:r>
            <a:endParaRPr lang="en-US" sz="4000" dirty="0">
              <a:solidFill>
                <a:srgbClr val="0E148E"/>
              </a:solidFill>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4298" y="2038647"/>
            <a:ext cx="4309729" cy="3490283"/>
          </a:xfrm>
        </p:spPr>
      </p:pic>
      <p:sp>
        <p:nvSpPr>
          <p:cNvPr id="4" name="Content Placeholder 3"/>
          <p:cNvSpPr>
            <a:spLocks noGrp="1"/>
          </p:cNvSpPr>
          <p:nvPr>
            <p:ph sz="half" idx="2"/>
          </p:nvPr>
        </p:nvSpPr>
        <p:spPr>
          <a:xfrm>
            <a:off x="4494028" y="1954696"/>
            <a:ext cx="4192772" cy="4171467"/>
          </a:xfrm>
        </p:spPr>
        <p:txBody>
          <a:bodyPr/>
          <a:lstStyle/>
          <a:p>
            <a:r>
              <a:rPr lang="en-US" dirty="0">
                <a:solidFill>
                  <a:srgbClr val="0E148E"/>
                </a:solidFill>
              </a:rPr>
              <a:t>Eligible farmers need to sign-up with FSA</a:t>
            </a:r>
          </a:p>
          <a:p>
            <a:pPr lvl="1"/>
            <a:r>
              <a:rPr lang="en-US" sz="1800" dirty="0">
                <a:solidFill>
                  <a:srgbClr val="0E148E"/>
                </a:solidFill>
              </a:rPr>
              <a:t>Sign-up now open through. Jan 15, </a:t>
            </a:r>
            <a:r>
              <a:rPr lang="en-US" sz="1800" dirty="0" smtClean="0">
                <a:solidFill>
                  <a:srgbClr val="0E148E"/>
                </a:solidFill>
              </a:rPr>
              <a:t>2019 (after harvest)</a:t>
            </a:r>
          </a:p>
          <a:p>
            <a:pPr lvl="1"/>
            <a:r>
              <a:rPr lang="en-US" sz="1800" dirty="0" smtClean="0">
                <a:solidFill>
                  <a:srgbClr val="0E148E"/>
                </a:solidFill>
              </a:rPr>
              <a:t>In-person with FSA/USDA or online application</a:t>
            </a:r>
          </a:p>
          <a:p>
            <a:pPr lvl="1"/>
            <a:r>
              <a:rPr lang="en-US" sz="1800" dirty="0" smtClean="0">
                <a:solidFill>
                  <a:srgbClr val="0E148E"/>
                </a:solidFill>
              </a:rPr>
              <a:t>As of Oct. 4, 2018, 59,275 applications nationwide</a:t>
            </a:r>
            <a:endParaRPr lang="en-US" sz="1800" dirty="0">
              <a:solidFill>
                <a:srgbClr val="0E148E"/>
              </a:solidFill>
            </a:endParaRPr>
          </a:p>
          <a:p>
            <a:r>
              <a:rPr lang="en-US" dirty="0" smtClean="0">
                <a:solidFill>
                  <a:srgbClr val="0E148E"/>
                </a:solidFill>
              </a:rPr>
              <a:t>Second MFP payment may also be provided</a:t>
            </a:r>
          </a:p>
          <a:p>
            <a:pPr lvl="1"/>
            <a:r>
              <a:rPr lang="en-US" sz="1800" dirty="0" smtClean="0">
                <a:solidFill>
                  <a:srgbClr val="0E148E"/>
                </a:solidFill>
              </a:rPr>
              <a:t>To be determined by USDA</a:t>
            </a:r>
            <a:endParaRPr lang="en-US" sz="1800" dirty="0">
              <a:solidFill>
                <a:srgbClr val="0E148E"/>
              </a:solidFill>
            </a:endParaRPr>
          </a:p>
        </p:txBody>
      </p:sp>
    </p:spTree>
    <p:extLst>
      <p:ext uri="{BB962C8B-B14F-4D97-AF65-F5344CB8AC3E}">
        <p14:creationId xmlns:p14="http://schemas.microsoft.com/office/powerpoint/2010/main" val="249519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E148E"/>
                </a:solidFill>
              </a:rPr>
              <a:t>Take Home Message(s)</a:t>
            </a:r>
            <a:endParaRPr lang="en-US" sz="4000" dirty="0">
              <a:solidFill>
                <a:srgbClr val="0E148E"/>
              </a:solidFill>
            </a:endParaRPr>
          </a:p>
        </p:txBody>
      </p:sp>
      <p:sp>
        <p:nvSpPr>
          <p:cNvPr id="3" name="Content Placeholder 2"/>
          <p:cNvSpPr>
            <a:spLocks noGrp="1"/>
          </p:cNvSpPr>
          <p:nvPr>
            <p:ph sz="half" idx="1"/>
          </p:nvPr>
        </p:nvSpPr>
        <p:spPr>
          <a:xfrm>
            <a:off x="99237" y="1890901"/>
            <a:ext cx="5196258" cy="4353955"/>
          </a:xfrm>
        </p:spPr>
        <p:txBody>
          <a:bodyPr/>
          <a:lstStyle/>
          <a:p>
            <a:r>
              <a:rPr lang="en-US" altLang="en-US" dirty="0" smtClean="0">
                <a:solidFill>
                  <a:srgbClr val="FF0000"/>
                </a:solidFill>
              </a:rPr>
              <a:t>Farm Bill in a “holding pattern” right now</a:t>
            </a:r>
          </a:p>
          <a:p>
            <a:pPr lvl="1"/>
            <a:r>
              <a:rPr lang="en-US" altLang="en-US" dirty="0" smtClean="0">
                <a:solidFill>
                  <a:srgbClr val="0E148E"/>
                </a:solidFill>
              </a:rPr>
              <a:t>Several issues still need to be resolved in conference</a:t>
            </a:r>
            <a:endParaRPr lang="en-US" altLang="en-US" dirty="0">
              <a:solidFill>
                <a:srgbClr val="0E148E"/>
              </a:solidFill>
            </a:endParaRPr>
          </a:p>
          <a:p>
            <a:r>
              <a:rPr lang="en-US" dirty="0" smtClean="0">
                <a:solidFill>
                  <a:srgbClr val="FF0000"/>
                </a:solidFill>
              </a:rPr>
              <a:t>Eligible growers should apply for MFP after harvest is complete</a:t>
            </a:r>
          </a:p>
          <a:p>
            <a:pPr lvl="1"/>
            <a:r>
              <a:rPr lang="en-US" dirty="0" smtClean="0">
                <a:solidFill>
                  <a:srgbClr val="0E148E"/>
                </a:solidFill>
              </a:rPr>
              <a:t>Help alleviate adverse impact of trade dispute on commodity prices &amp; farmer’s </a:t>
            </a:r>
            <a:r>
              <a:rPr lang="en-US" dirty="0" err="1" smtClean="0">
                <a:solidFill>
                  <a:srgbClr val="0E148E"/>
                </a:solidFill>
              </a:rPr>
              <a:t>bottomline</a:t>
            </a:r>
            <a:endParaRPr lang="en-US" dirty="0">
              <a:solidFill>
                <a:srgbClr val="0E148E"/>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5495" y="2058222"/>
            <a:ext cx="2678924" cy="213100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739" y="3928432"/>
            <a:ext cx="2570199" cy="2039978"/>
          </a:xfrm>
          <a:prstGeom prst="rect">
            <a:avLst/>
          </a:prstGeom>
        </p:spPr>
      </p:pic>
    </p:spTree>
    <p:extLst>
      <p:ext uri="{BB962C8B-B14F-4D97-AF65-F5344CB8AC3E}">
        <p14:creationId xmlns:p14="http://schemas.microsoft.com/office/powerpoint/2010/main" val="23424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Questions?</a:t>
            </a:r>
          </a:p>
          <a:p>
            <a:pPr lvl="1"/>
            <a:r>
              <a:rPr lang="en-US" b="1" dirty="0" smtClean="0"/>
              <a:t>Contact: </a:t>
            </a:r>
            <a:r>
              <a:rPr lang="en-US" b="1" i="1" dirty="0" smtClean="0"/>
              <a:t>Rod M. </a:t>
            </a:r>
            <a:r>
              <a:rPr lang="en-US" b="1" i="1" dirty="0" err="1" smtClean="0"/>
              <a:t>Rejesus</a:t>
            </a:r>
            <a:r>
              <a:rPr lang="en-US" b="1" i="1" dirty="0" smtClean="0"/>
              <a:t>, NC State University</a:t>
            </a:r>
          </a:p>
          <a:p>
            <a:pPr marL="457200" lvl="1" indent="0">
              <a:buNone/>
            </a:pPr>
            <a:r>
              <a:rPr lang="en-US" b="1" dirty="0" smtClean="0"/>
              <a:t>                   Tel No. (919)513-4605</a:t>
            </a:r>
          </a:p>
          <a:p>
            <a:pPr marL="457200" lvl="1" indent="0">
              <a:buNone/>
            </a:pPr>
            <a:r>
              <a:rPr lang="en-US" b="1" dirty="0"/>
              <a:t> </a:t>
            </a:r>
            <a:r>
              <a:rPr lang="en-US" b="1" dirty="0" smtClean="0"/>
              <a:t>                   Email: </a:t>
            </a:r>
            <a:r>
              <a:rPr lang="en-US" b="1" dirty="0" smtClean="0">
                <a:hlinkClick r:id="rId3"/>
              </a:rPr>
              <a:t>rod_rejesus@ncsu.edu</a:t>
            </a:r>
            <a:r>
              <a:rPr lang="en-US" b="1" dirty="0" smtClean="0"/>
              <a:t>          </a:t>
            </a:r>
          </a:p>
          <a:p>
            <a:r>
              <a:rPr lang="en-US" b="1" dirty="0" smtClean="0"/>
              <a:t>Website:</a:t>
            </a:r>
          </a:p>
          <a:p>
            <a:pPr lvl="1"/>
            <a:r>
              <a:rPr lang="en-US" dirty="0" smtClean="0">
                <a:solidFill>
                  <a:srgbClr val="FF0000"/>
                </a:solidFill>
              </a:rPr>
              <a:t>Agricultural Policy and Farm Bill Extension Website at NC Dept. of Ag. &amp; Resource Economics: </a:t>
            </a:r>
            <a:endParaRPr lang="en-US" dirty="0" smtClean="0"/>
          </a:p>
          <a:p>
            <a:pPr lvl="2"/>
            <a:r>
              <a:rPr lang="en-US" dirty="0">
                <a:hlinkClick r:id="rId4"/>
              </a:rPr>
              <a:t>https://cals.ncsu.edu/are-extension/policy-and-regulation/agricultural-policy-and-farm-bill</a:t>
            </a:r>
            <a:r>
              <a:rPr lang="en-US" dirty="0" smtClean="0">
                <a:hlinkClick r:id="rId4"/>
              </a:rPr>
              <a:t>/</a:t>
            </a:r>
            <a:endParaRPr lang="en-US" dirty="0" smtClean="0"/>
          </a:p>
        </p:txBody>
      </p:sp>
    </p:spTree>
    <p:extLst>
      <p:ext uri="{BB962C8B-B14F-4D97-AF65-F5344CB8AC3E}">
        <p14:creationId xmlns:p14="http://schemas.microsoft.com/office/powerpoint/2010/main" val="11021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Today</a:t>
            </a:r>
            <a:endParaRPr lang="en-US" dirty="0"/>
          </a:p>
        </p:txBody>
      </p:sp>
      <p:sp>
        <p:nvSpPr>
          <p:cNvPr id="3" name="Content Placeholder 2"/>
          <p:cNvSpPr>
            <a:spLocks noGrp="1"/>
          </p:cNvSpPr>
          <p:nvPr>
            <p:ph idx="1"/>
          </p:nvPr>
        </p:nvSpPr>
        <p:spPr/>
        <p:txBody>
          <a:bodyPr/>
          <a:lstStyle/>
          <a:p>
            <a:r>
              <a:rPr lang="en-US" dirty="0" smtClean="0"/>
              <a:t>Status of the “2018” Farm Bill</a:t>
            </a:r>
            <a:endParaRPr lang="en-US" dirty="0"/>
          </a:p>
          <a:p>
            <a:pPr lvl="1"/>
            <a:r>
              <a:rPr lang="en-US" dirty="0" smtClean="0"/>
              <a:t>Discuss background and some issues</a:t>
            </a:r>
          </a:p>
          <a:p>
            <a:r>
              <a:rPr lang="en-US" dirty="0" smtClean="0"/>
              <a:t>Trade Aid Updates</a:t>
            </a:r>
          </a:p>
          <a:p>
            <a:pPr lvl="1"/>
            <a:r>
              <a:rPr lang="en-US" dirty="0" smtClean="0"/>
              <a:t>Focus on MFP payments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496" b="12755"/>
          <a:stretch/>
        </p:blipFill>
        <p:spPr>
          <a:xfrm>
            <a:off x="5153607" y="3498999"/>
            <a:ext cx="3324446" cy="24102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23" y="4127803"/>
            <a:ext cx="4555830" cy="1393657"/>
          </a:xfrm>
          <a:prstGeom prst="rect">
            <a:avLst/>
          </a:prstGeom>
        </p:spPr>
      </p:pic>
    </p:spTree>
    <p:extLst>
      <p:ext uri="{BB962C8B-B14F-4D97-AF65-F5344CB8AC3E}">
        <p14:creationId xmlns:p14="http://schemas.microsoft.com/office/powerpoint/2010/main" val="26474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Bill Updates</a:t>
            </a:r>
            <a:endParaRPr lang="en-US" dirty="0"/>
          </a:p>
        </p:txBody>
      </p:sp>
      <p:sp>
        <p:nvSpPr>
          <p:cNvPr id="3" name="Content Placeholder 2"/>
          <p:cNvSpPr>
            <a:spLocks noGrp="1"/>
          </p:cNvSpPr>
          <p:nvPr>
            <p:ph idx="1"/>
          </p:nvPr>
        </p:nvSpPr>
        <p:spPr>
          <a:xfrm>
            <a:off x="457200" y="1935126"/>
            <a:ext cx="8229599" cy="4146866"/>
          </a:xfrm>
        </p:spPr>
        <p:txBody>
          <a:bodyPr/>
          <a:lstStyle/>
          <a:p>
            <a:r>
              <a:rPr lang="en-US" dirty="0" smtClean="0"/>
              <a:t>Congress have been working on the 2018 Farm Bill since last year (even earlier) </a:t>
            </a:r>
          </a:p>
          <a:p>
            <a:r>
              <a:rPr lang="en-US" dirty="0" smtClean="0"/>
              <a:t>House version passed (barely) in May 2018</a:t>
            </a:r>
          </a:p>
          <a:p>
            <a:r>
              <a:rPr lang="en-US" dirty="0" smtClean="0"/>
              <a:t>Senate version passed in June 2018</a:t>
            </a:r>
          </a:p>
          <a:p>
            <a:r>
              <a:rPr lang="en-US" dirty="0" smtClean="0"/>
              <a:t>Conference proceedings started Sept. 5, 2018</a:t>
            </a:r>
          </a:p>
          <a:p>
            <a:pPr lvl="1"/>
            <a:r>
              <a:rPr lang="en-US" dirty="0" smtClean="0"/>
              <a:t>But </a:t>
            </a:r>
            <a:r>
              <a:rPr lang="en-US" dirty="0" smtClean="0">
                <a:solidFill>
                  <a:srgbClr val="FF0000"/>
                </a:solidFill>
              </a:rPr>
              <a:t>no agreement </a:t>
            </a:r>
            <a:r>
              <a:rPr lang="en-US" dirty="0" smtClean="0"/>
              <a:t>yet</a:t>
            </a:r>
          </a:p>
          <a:p>
            <a:pPr lvl="1"/>
            <a:r>
              <a:rPr lang="en-US" dirty="0" smtClean="0"/>
              <a:t>2014 Farm Bill </a:t>
            </a:r>
            <a:r>
              <a:rPr lang="en-US" dirty="0" smtClean="0">
                <a:solidFill>
                  <a:srgbClr val="FF0000"/>
                </a:solidFill>
              </a:rPr>
              <a:t>expired</a:t>
            </a:r>
            <a:r>
              <a:rPr lang="en-US" dirty="0" smtClean="0"/>
              <a:t> on Sept. 30, 2018</a:t>
            </a:r>
          </a:p>
          <a:p>
            <a:pPr lvl="2"/>
            <a:r>
              <a:rPr lang="en-US" dirty="0" smtClean="0"/>
              <a:t>But passed </a:t>
            </a:r>
            <a:r>
              <a:rPr lang="en-US" dirty="0">
                <a:solidFill>
                  <a:srgbClr val="FF0000"/>
                </a:solidFill>
              </a:rPr>
              <a:t>C</a:t>
            </a:r>
            <a:r>
              <a:rPr lang="en-US" dirty="0" smtClean="0">
                <a:solidFill>
                  <a:srgbClr val="FF0000"/>
                </a:solidFill>
              </a:rPr>
              <a:t>ontinuing Resolution </a:t>
            </a:r>
            <a:r>
              <a:rPr lang="en-US" dirty="0" smtClean="0"/>
              <a:t>to fund programs through Dec 2018 (i.e., another “crop year” expiration is Dec 31, 2018)</a:t>
            </a:r>
          </a:p>
          <a:p>
            <a:endParaRPr lang="en-US" dirty="0"/>
          </a:p>
          <a:p>
            <a:endParaRPr lang="en-US" dirty="0"/>
          </a:p>
        </p:txBody>
      </p:sp>
    </p:spTree>
    <p:extLst>
      <p:ext uri="{BB962C8B-B14F-4D97-AF65-F5344CB8AC3E}">
        <p14:creationId xmlns:p14="http://schemas.microsoft.com/office/powerpoint/2010/main" val="193614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E148E"/>
                </a:solidFill>
              </a:rPr>
              <a:t>Farm Bill Updates</a:t>
            </a:r>
          </a:p>
        </p:txBody>
      </p:sp>
      <p:sp>
        <p:nvSpPr>
          <p:cNvPr id="3" name="Content Placeholder 2"/>
          <p:cNvSpPr>
            <a:spLocks noGrp="1"/>
          </p:cNvSpPr>
          <p:nvPr>
            <p:ph sz="half" idx="1"/>
          </p:nvPr>
        </p:nvSpPr>
        <p:spPr>
          <a:xfrm>
            <a:off x="4284921" y="2041509"/>
            <a:ext cx="4038600" cy="2799849"/>
          </a:xfrm>
        </p:spPr>
        <p:txBody>
          <a:bodyPr/>
          <a:lstStyle/>
          <a:p>
            <a:pPr marL="0" indent="0">
              <a:buNone/>
            </a:pPr>
            <a:r>
              <a:rPr lang="en-US" sz="2200" dirty="0" smtClean="0">
                <a:solidFill>
                  <a:srgbClr val="0E148E"/>
                </a:solidFill>
              </a:rPr>
              <a:t>“Each </a:t>
            </a:r>
            <a:r>
              <a:rPr lang="en-US" sz="2200" dirty="0">
                <a:solidFill>
                  <a:srgbClr val="0E148E"/>
                </a:solidFill>
              </a:rPr>
              <a:t>of us is still at the negotiating table, and </a:t>
            </a:r>
            <a:r>
              <a:rPr lang="en-US" sz="2200" dirty="0" smtClean="0">
                <a:solidFill>
                  <a:srgbClr val="0E148E"/>
                </a:solidFill>
              </a:rPr>
              <a:t>we remain </a:t>
            </a:r>
            <a:r>
              <a:rPr lang="en-US" sz="2200" dirty="0">
                <a:solidFill>
                  <a:srgbClr val="0E148E"/>
                </a:solidFill>
              </a:rPr>
              <a:t>committed to working together on a Farm Bill. </a:t>
            </a:r>
            <a:r>
              <a:rPr lang="en-US" sz="2200" dirty="0" smtClean="0">
                <a:solidFill>
                  <a:srgbClr val="0E148E"/>
                </a:solidFill>
              </a:rPr>
              <a:t>Our conversations are productive</a:t>
            </a:r>
            <a:r>
              <a:rPr lang="en-US" sz="2200" dirty="0">
                <a:solidFill>
                  <a:srgbClr val="0E148E"/>
                </a:solidFill>
              </a:rPr>
              <a:t>, and progress toward an agreement is taking shape. We are going to </a:t>
            </a:r>
            <a:r>
              <a:rPr lang="en-US" sz="2200" dirty="0" smtClean="0">
                <a:solidFill>
                  <a:srgbClr val="0E148E"/>
                </a:solidFill>
              </a:rPr>
              <a:t>get this </a:t>
            </a:r>
            <a:r>
              <a:rPr lang="en-US" sz="2200" dirty="0">
                <a:solidFill>
                  <a:srgbClr val="0E148E"/>
                </a:solidFill>
              </a:rPr>
              <a:t>right</a:t>
            </a:r>
            <a:r>
              <a:rPr lang="en-US" sz="2200" dirty="0" smtClean="0">
                <a:solidFill>
                  <a:srgbClr val="0E148E"/>
                </a:solidFill>
              </a:rPr>
              <a:t>.”</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0861" y="1939631"/>
            <a:ext cx="3099391" cy="199892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697" y="4166446"/>
            <a:ext cx="2294639" cy="2113851"/>
          </a:xfrm>
          <a:prstGeom prst="rect">
            <a:avLst/>
          </a:prstGeom>
        </p:spPr>
      </p:pic>
      <p:sp>
        <p:nvSpPr>
          <p:cNvPr id="8" name="TextBox 7"/>
          <p:cNvSpPr txBox="1"/>
          <p:nvPr/>
        </p:nvSpPr>
        <p:spPr>
          <a:xfrm>
            <a:off x="4990215" y="4841358"/>
            <a:ext cx="3696585" cy="923330"/>
          </a:xfrm>
          <a:prstGeom prst="rect">
            <a:avLst/>
          </a:prstGeom>
          <a:noFill/>
        </p:spPr>
        <p:txBody>
          <a:bodyPr wrap="square" rtlCol="0">
            <a:spAutoFit/>
          </a:bodyPr>
          <a:lstStyle/>
          <a:p>
            <a:pPr marL="285750" indent="-285750">
              <a:buFontTx/>
              <a:buChar char="-"/>
            </a:pPr>
            <a:r>
              <a:rPr lang="en-US" dirty="0" smtClean="0">
                <a:solidFill>
                  <a:srgbClr val="FF0000"/>
                </a:solidFill>
              </a:rPr>
              <a:t>Sen</a:t>
            </a:r>
            <a:r>
              <a:rPr lang="en-US" dirty="0">
                <a:solidFill>
                  <a:srgbClr val="FF0000"/>
                </a:solidFill>
              </a:rPr>
              <a:t>. Roberts (R-KS), Rep. </a:t>
            </a:r>
            <a:r>
              <a:rPr lang="en-US" dirty="0" smtClean="0">
                <a:solidFill>
                  <a:srgbClr val="FF0000"/>
                </a:solidFill>
              </a:rPr>
              <a:t>Conaway</a:t>
            </a:r>
          </a:p>
          <a:p>
            <a:r>
              <a:rPr lang="en-US" dirty="0">
                <a:solidFill>
                  <a:srgbClr val="FF0000"/>
                </a:solidFill>
              </a:rPr>
              <a:t> </a:t>
            </a:r>
            <a:r>
              <a:rPr lang="en-US" dirty="0" smtClean="0">
                <a:solidFill>
                  <a:srgbClr val="FF0000"/>
                </a:solidFill>
              </a:rPr>
              <a:t>    </a:t>
            </a:r>
            <a:r>
              <a:rPr lang="en-US" dirty="0">
                <a:solidFill>
                  <a:srgbClr val="FF0000"/>
                </a:solidFill>
              </a:rPr>
              <a:t>(R-TX), Sen. Stabenow (D-MI), </a:t>
            </a:r>
            <a:r>
              <a:rPr lang="en-US" dirty="0" smtClean="0">
                <a:solidFill>
                  <a:srgbClr val="FF0000"/>
                </a:solidFill>
              </a:rPr>
              <a:t>Rep.</a:t>
            </a:r>
          </a:p>
          <a:p>
            <a:r>
              <a:rPr lang="en-US" dirty="0">
                <a:solidFill>
                  <a:srgbClr val="FF0000"/>
                </a:solidFill>
              </a:rPr>
              <a:t> </a:t>
            </a:r>
            <a:r>
              <a:rPr lang="en-US" dirty="0" smtClean="0">
                <a:solidFill>
                  <a:srgbClr val="FF0000"/>
                </a:solidFill>
              </a:rPr>
              <a:t>    Peterson </a:t>
            </a:r>
            <a:r>
              <a:rPr lang="en-US" dirty="0">
                <a:solidFill>
                  <a:srgbClr val="FF0000"/>
                </a:solidFill>
              </a:rPr>
              <a:t>(D-MN</a:t>
            </a:r>
            <a:r>
              <a:rPr lang="en-US" dirty="0" smtClean="0">
                <a:solidFill>
                  <a:srgbClr val="FF0000"/>
                </a:solidFill>
              </a:rPr>
              <a:t>) </a:t>
            </a:r>
            <a:r>
              <a:rPr lang="en-US" dirty="0" smtClean="0">
                <a:solidFill>
                  <a:srgbClr val="0E148E"/>
                </a:solidFill>
              </a:rPr>
              <a:t>[Sept 26, 2018]</a:t>
            </a:r>
            <a:endParaRPr lang="en-US" dirty="0">
              <a:solidFill>
                <a:srgbClr val="0E148E"/>
              </a:solidFill>
            </a:endParaRPr>
          </a:p>
        </p:txBody>
      </p:sp>
    </p:spTree>
    <p:extLst>
      <p:ext uri="{BB962C8B-B14F-4D97-AF65-F5344CB8AC3E}">
        <p14:creationId xmlns:p14="http://schemas.microsoft.com/office/powerpoint/2010/main" val="3844051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 Bill Updates</a:t>
            </a:r>
          </a:p>
        </p:txBody>
      </p:sp>
      <p:sp>
        <p:nvSpPr>
          <p:cNvPr id="3" name="Content Placeholder 2"/>
          <p:cNvSpPr>
            <a:spLocks noGrp="1"/>
          </p:cNvSpPr>
          <p:nvPr>
            <p:ph idx="1"/>
          </p:nvPr>
        </p:nvSpPr>
        <p:spPr>
          <a:xfrm>
            <a:off x="457199" y="1932611"/>
            <a:ext cx="8332381" cy="4149381"/>
          </a:xfrm>
        </p:spPr>
        <p:txBody>
          <a:bodyPr/>
          <a:lstStyle/>
          <a:p>
            <a:r>
              <a:rPr lang="en-US" dirty="0" smtClean="0"/>
              <a:t>Points of contention (mainly from House version):</a:t>
            </a:r>
            <a:endParaRPr lang="en-US" dirty="0"/>
          </a:p>
          <a:p>
            <a:pPr lvl="1"/>
            <a:r>
              <a:rPr lang="en-US" dirty="0">
                <a:solidFill>
                  <a:srgbClr val="FF0000"/>
                </a:solidFill>
              </a:rPr>
              <a:t>Work requirements for SNAP eligibility</a:t>
            </a:r>
          </a:p>
          <a:p>
            <a:pPr lvl="2"/>
            <a:r>
              <a:rPr lang="en-US" dirty="0"/>
              <a:t>20 hours per week work requirement </a:t>
            </a:r>
            <a:r>
              <a:rPr lang="en-US" dirty="0" smtClean="0"/>
              <a:t>for capable adults</a:t>
            </a:r>
            <a:endParaRPr lang="en-US" dirty="0"/>
          </a:p>
          <a:p>
            <a:pPr lvl="1"/>
            <a:r>
              <a:rPr lang="en-US" dirty="0" smtClean="0">
                <a:solidFill>
                  <a:srgbClr val="FF0000"/>
                </a:solidFill>
              </a:rPr>
              <a:t>Region-specific update of payment yields </a:t>
            </a:r>
            <a:r>
              <a:rPr lang="en-US" dirty="0" smtClean="0"/>
              <a:t>(for drought counties; mostly benefitting cotton producers)</a:t>
            </a:r>
          </a:p>
          <a:p>
            <a:pPr lvl="2"/>
            <a:r>
              <a:rPr lang="en-US" dirty="0" smtClean="0"/>
              <a:t>Why not just nationwide?</a:t>
            </a:r>
            <a:endParaRPr lang="en-US" dirty="0"/>
          </a:p>
          <a:p>
            <a:pPr lvl="1"/>
            <a:r>
              <a:rPr lang="en-US" dirty="0" smtClean="0">
                <a:solidFill>
                  <a:srgbClr val="FF0000"/>
                </a:solidFill>
              </a:rPr>
              <a:t>Elimination of the Conservation Stewardship Program (CSP) </a:t>
            </a:r>
            <a:r>
              <a:rPr lang="en-US" dirty="0" smtClean="0"/>
              <a:t>&amp; issues with related conservation programs</a:t>
            </a:r>
          </a:p>
          <a:p>
            <a:pPr lvl="2"/>
            <a:r>
              <a:rPr lang="en-US" dirty="0" smtClean="0"/>
              <a:t>Merging CSP to EQIP (House) &amp;/or reduce CSP acres (Senate)</a:t>
            </a:r>
            <a:endParaRPr lang="en-US" dirty="0"/>
          </a:p>
        </p:txBody>
      </p:sp>
    </p:spTree>
    <p:extLst>
      <p:ext uri="{BB962C8B-B14F-4D97-AF65-F5344CB8AC3E}">
        <p14:creationId xmlns:p14="http://schemas.microsoft.com/office/powerpoint/2010/main" val="253094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 Bill Updates</a:t>
            </a:r>
          </a:p>
        </p:txBody>
      </p:sp>
      <p:sp>
        <p:nvSpPr>
          <p:cNvPr id="3" name="Content Placeholder 2"/>
          <p:cNvSpPr>
            <a:spLocks noGrp="1"/>
          </p:cNvSpPr>
          <p:nvPr>
            <p:ph idx="1"/>
          </p:nvPr>
        </p:nvSpPr>
        <p:spPr>
          <a:xfrm>
            <a:off x="457200" y="1932611"/>
            <a:ext cx="4986670" cy="4220096"/>
          </a:xfrm>
        </p:spPr>
        <p:txBody>
          <a:bodyPr/>
          <a:lstStyle/>
          <a:p>
            <a:r>
              <a:rPr lang="en-US" dirty="0" smtClean="0">
                <a:solidFill>
                  <a:srgbClr val="FF0000"/>
                </a:solidFill>
              </a:rPr>
              <a:t>What’s next?</a:t>
            </a:r>
            <a:endParaRPr lang="en-US" dirty="0">
              <a:solidFill>
                <a:srgbClr val="FF0000"/>
              </a:solidFill>
            </a:endParaRPr>
          </a:p>
          <a:p>
            <a:pPr lvl="1"/>
            <a:r>
              <a:rPr lang="en-US" dirty="0" smtClean="0"/>
              <a:t>Conference proceedings to reconvene after mid-term elections</a:t>
            </a:r>
          </a:p>
          <a:p>
            <a:pPr lvl="1"/>
            <a:r>
              <a:rPr lang="en-US" dirty="0" smtClean="0"/>
              <a:t>Farm Bill can still be finalized in lame-duck session before Dec 31, 2018</a:t>
            </a:r>
          </a:p>
          <a:p>
            <a:pPr lvl="2"/>
            <a:r>
              <a:rPr lang="en-US" dirty="0" smtClean="0"/>
              <a:t>If not finalized, Congress will need to extend 2014 Farm Bill</a:t>
            </a:r>
          </a:p>
          <a:p>
            <a:pPr lvl="2"/>
            <a:r>
              <a:rPr lang="en-US" dirty="0" smtClean="0"/>
              <a:t>Or will revert to permanent law (1948 Farm Bill)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339" y="2769039"/>
            <a:ext cx="3102344" cy="2326758"/>
          </a:xfrm>
          <a:prstGeom prst="rect">
            <a:avLst/>
          </a:prstGeom>
        </p:spPr>
      </p:pic>
    </p:spTree>
    <p:extLst>
      <p:ext uri="{BB962C8B-B14F-4D97-AF65-F5344CB8AC3E}">
        <p14:creationId xmlns:p14="http://schemas.microsoft.com/office/powerpoint/2010/main" val="34608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 Aid Updates</a:t>
            </a:r>
            <a:endParaRPr lang="en-US" dirty="0"/>
          </a:p>
        </p:txBody>
      </p:sp>
      <p:sp>
        <p:nvSpPr>
          <p:cNvPr id="3" name="Content Placeholder 2"/>
          <p:cNvSpPr>
            <a:spLocks noGrp="1"/>
          </p:cNvSpPr>
          <p:nvPr>
            <p:ph idx="1"/>
          </p:nvPr>
        </p:nvSpPr>
        <p:spPr/>
        <p:txBody>
          <a:bodyPr/>
          <a:lstStyle/>
          <a:p>
            <a:r>
              <a:rPr lang="en-US" dirty="0" smtClean="0"/>
              <a:t>US response to help farmers affected by trade dispute with China (i.e., retaliatory tariffs on ag)</a:t>
            </a:r>
          </a:p>
          <a:p>
            <a:r>
              <a:rPr lang="en-US" dirty="0" smtClean="0"/>
              <a:t>Three-fold package (estimated at $12 billion):</a:t>
            </a:r>
          </a:p>
          <a:p>
            <a:pPr lvl="1"/>
            <a:r>
              <a:rPr lang="en-US" dirty="0" smtClean="0">
                <a:solidFill>
                  <a:srgbClr val="FF0000"/>
                </a:solidFill>
              </a:rPr>
              <a:t>Market Facilitation Program (MFP)</a:t>
            </a:r>
          </a:p>
          <a:p>
            <a:pPr lvl="2"/>
            <a:r>
              <a:rPr lang="en-US" dirty="0" smtClean="0"/>
              <a:t>Direct payments to farmers</a:t>
            </a:r>
          </a:p>
          <a:p>
            <a:pPr lvl="1"/>
            <a:r>
              <a:rPr lang="en-US" dirty="0" smtClean="0">
                <a:solidFill>
                  <a:srgbClr val="FF0000"/>
                </a:solidFill>
              </a:rPr>
              <a:t>Food Purchase and Distribution Program</a:t>
            </a:r>
          </a:p>
          <a:p>
            <a:pPr lvl="2"/>
            <a:r>
              <a:rPr lang="en-US" dirty="0" smtClean="0"/>
              <a:t>Purchase ag. commodities affected by tariffs </a:t>
            </a:r>
          </a:p>
          <a:p>
            <a:pPr lvl="1"/>
            <a:r>
              <a:rPr lang="en-US" dirty="0" smtClean="0">
                <a:solidFill>
                  <a:srgbClr val="FF0000"/>
                </a:solidFill>
              </a:rPr>
              <a:t>Agricultural Trade Promotion (ATP) Program</a:t>
            </a:r>
            <a:endParaRPr lang="en-US" dirty="0">
              <a:solidFill>
                <a:srgbClr val="FF0000"/>
              </a:solidFill>
            </a:endParaRPr>
          </a:p>
          <a:p>
            <a:pPr lvl="2"/>
            <a:r>
              <a:rPr lang="en-US" dirty="0" smtClean="0"/>
              <a:t>Cost-share assistance to access new export markets and promote trade </a:t>
            </a:r>
            <a:endParaRPr lang="en-US" dirty="0"/>
          </a:p>
        </p:txBody>
      </p:sp>
    </p:spTree>
    <p:extLst>
      <p:ext uri="{BB962C8B-B14F-4D97-AF65-F5344CB8AC3E}">
        <p14:creationId xmlns:p14="http://schemas.microsoft.com/office/powerpoint/2010/main" val="84511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219"/>
            <a:ext cx="8229600" cy="670808"/>
          </a:xfrm>
        </p:spPr>
        <p:txBody>
          <a:bodyPr/>
          <a:lstStyle/>
          <a:p>
            <a:r>
              <a:rPr lang="en-US" sz="4000" dirty="0" smtClean="0">
                <a:solidFill>
                  <a:srgbClr val="0E148E"/>
                </a:solidFill>
              </a:rPr>
              <a:t>Market Facilitation Program</a:t>
            </a:r>
            <a:endParaRPr lang="en-US" sz="4000" dirty="0">
              <a:solidFill>
                <a:srgbClr val="0E148E"/>
              </a:solidFill>
            </a:endParaRPr>
          </a:p>
        </p:txBody>
      </p:sp>
      <p:sp>
        <p:nvSpPr>
          <p:cNvPr id="3" name="Content Placeholder 2"/>
          <p:cNvSpPr>
            <a:spLocks noGrp="1"/>
          </p:cNvSpPr>
          <p:nvPr>
            <p:ph sz="half" idx="1"/>
          </p:nvPr>
        </p:nvSpPr>
        <p:spPr>
          <a:xfrm>
            <a:off x="457200" y="1791664"/>
            <a:ext cx="4224670" cy="4495723"/>
          </a:xfrm>
        </p:spPr>
        <p:txBody>
          <a:bodyPr/>
          <a:lstStyle/>
          <a:p>
            <a:r>
              <a:rPr lang="en-US" dirty="0" smtClean="0">
                <a:solidFill>
                  <a:srgbClr val="0E148E"/>
                </a:solidFill>
              </a:rPr>
              <a:t>FSA-administered</a:t>
            </a:r>
            <a:endParaRPr lang="en-US" dirty="0">
              <a:solidFill>
                <a:srgbClr val="0E148E"/>
              </a:solidFill>
            </a:endParaRPr>
          </a:p>
          <a:p>
            <a:r>
              <a:rPr lang="en-US" dirty="0" smtClean="0">
                <a:solidFill>
                  <a:srgbClr val="FF0000"/>
                </a:solidFill>
              </a:rPr>
              <a:t>Payments on 50% of 2018 production</a:t>
            </a:r>
            <a:endParaRPr lang="en-US" dirty="0">
              <a:solidFill>
                <a:srgbClr val="FF0000"/>
              </a:solidFill>
            </a:endParaRPr>
          </a:p>
          <a:p>
            <a:r>
              <a:rPr lang="en-US" dirty="0" smtClean="0">
                <a:solidFill>
                  <a:srgbClr val="0E148E"/>
                </a:solidFill>
              </a:rPr>
              <a:t>Eligibility requirements:</a:t>
            </a:r>
          </a:p>
          <a:p>
            <a:pPr lvl="1"/>
            <a:r>
              <a:rPr lang="en-US" sz="1800" dirty="0">
                <a:solidFill>
                  <a:srgbClr val="0E148E"/>
                </a:solidFill>
              </a:rPr>
              <a:t>Conservation compliance</a:t>
            </a:r>
          </a:p>
          <a:p>
            <a:pPr lvl="1"/>
            <a:r>
              <a:rPr lang="en-US" sz="1800" dirty="0">
                <a:solidFill>
                  <a:srgbClr val="0E148E"/>
                </a:solidFill>
              </a:rPr>
              <a:t>AGI &lt;$900k (average for </a:t>
            </a:r>
            <a:r>
              <a:rPr lang="en-US" sz="1800" dirty="0" smtClean="0">
                <a:solidFill>
                  <a:srgbClr val="0E148E"/>
                </a:solidFill>
              </a:rPr>
              <a:t>2014-2016)</a:t>
            </a:r>
          </a:p>
          <a:p>
            <a:pPr lvl="1"/>
            <a:r>
              <a:rPr lang="en-US" sz="1800" dirty="0" smtClean="0">
                <a:solidFill>
                  <a:srgbClr val="0E148E"/>
                </a:solidFill>
              </a:rPr>
              <a:t>Verifiable records</a:t>
            </a:r>
          </a:p>
          <a:p>
            <a:r>
              <a:rPr lang="en-US" dirty="0" smtClean="0">
                <a:solidFill>
                  <a:srgbClr val="0E148E"/>
                </a:solidFill>
              </a:rPr>
              <a:t>Payment limits: </a:t>
            </a:r>
          </a:p>
          <a:p>
            <a:pPr lvl="1"/>
            <a:r>
              <a:rPr lang="en-US" sz="1800" dirty="0" smtClean="0">
                <a:solidFill>
                  <a:srgbClr val="0E148E"/>
                </a:solidFill>
              </a:rPr>
              <a:t>$125k for eligible commodities</a:t>
            </a:r>
          </a:p>
          <a:p>
            <a:pPr lvl="1"/>
            <a:r>
              <a:rPr lang="en-US" sz="1800" dirty="0" smtClean="0">
                <a:solidFill>
                  <a:srgbClr val="0E148E"/>
                </a:solidFill>
              </a:rPr>
              <a:t>$125k for dairy and hogs</a:t>
            </a:r>
          </a:p>
          <a:p>
            <a:pPr marL="457200" lvl="1" indent="0">
              <a:buNone/>
            </a:pP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985932730"/>
              </p:ext>
            </p:extLst>
          </p:nvPr>
        </p:nvGraphicFramePr>
        <p:xfrm>
          <a:off x="4804145" y="1960090"/>
          <a:ext cx="4038600" cy="3638073"/>
        </p:xfrm>
        <a:graphic>
          <a:graphicData uri="http://schemas.openxmlformats.org/drawingml/2006/table">
            <a:tbl>
              <a:tblPr firstRow="1" bandRow="1">
                <a:tableStyleId>{5C22544A-7EE6-4342-B048-85BDC9FD1C3A}</a:tableStyleId>
              </a:tblPr>
              <a:tblGrid>
                <a:gridCol w="1171353">
                  <a:extLst>
                    <a:ext uri="{9D8B030D-6E8A-4147-A177-3AD203B41FA5}">
                      <a16:colId xmlns:a16="http://schemas.microsoft.com/office/drawing/2014/main" val="1562014739"/>
                    </a:ext>
                  </a:extLst>
                </a:gridCol>
                <a:gridCol w="1382233">
                  <a:extLst>
                    <a:ext uri="{9D8B030D-6E8A-4147-A177-3AD203B41FA5}">
                      <a16:colId xmlns:a16="http://schemas.microsoft.com/office/drawing/2014/main" val="2478053703"/>
                    </a:ext>
                  </a:extLst>
                </a:gridCol>
                <a:gridCol w="1485014">
                  <a:extLst>
                    <a:ext uri="{9D8B030D-6E8A-4147-A177-3AD203B41FA5}">
                      <a16:colId xmlns:a16="http://schemas.microsoft.com/office/drawing/2014/main" val="2187159314"/>
                    </a:ext>
                  </a:extLst>
                </a:gridCol>
              </a:tblGrid>
              <a:tr h="484370">
                <a:tc>
                  <a:txBody>
                    <a:bodyPr/>
                    <a:lstStyle/>
                    <a:p>
                      <a:endParaRPr lang="en-US" dirty="0"/>
                    </a:p>
                  </a:txBody>
                  <a:tcPr/>
                </a:tc>
                <a:tc>
                  <a:txBody>
                    <a:bodyPr/>
                    <a:lstStyle/>
                    <a:p>
                      <a:pPr algn="ctr"/>
                      <a:r>
                        <a:rPr lang="en-US" sz="1400" dirty="0" smtClean="0"/>
                        <a:t>Payment rate</a:t>
                      </a:r>
                      <a:endParaRPr lang="en-US" sz="1400" dirty="0"/>
                    </a:p>
                  </a:txBody>
                  <a:tcPr/>
                </a:tc>
                <a:tc>
                  <a:txBody>
                    <a:bodyPr/>
                    <a:lstStyle/>
                    <a:p>
                      <a:pPr algn="ctr"/>
                      <a:r>
                        <a:rPr lang="en-US" sz="1400" dirty="0" smtClean="0"/>
                        <a:t>50% Effective Payment rate </a:t>
                      </a:r>
                      <a:endParaRPr lang="en-US" sz="1400" dirty="0"/>
                    </a:p>
                  </a:txBody>
                  <a:tcPr/>
                </a:tc>
                <a:extLst>
                  <a:ext uri="{0D108BD9-81ED-4DB2-BD59-A6C34878D82A}">
                    <a16:rowId xmlns:a16="http://schemas.microsoft.com/office/drawing/2014/main" val="99930608"/>
                  </a:ext>
                </a:extLst>
              </a:tr>
              <a:tr h="346657">
                <a:tc>
                  <a:txBody>
                    <a:bodyPr/>
                    <a:lstStyle/>
                    <a:p>
                      <a:r>
                        <a:rPr lang="en-US" sz="1600" dirty="0" smtClean="0"/>
                        <a:t>Corn </a:t>
                      </a:r>
                      <a:endParaRPr lang="en-US" sz="1600" dirty="0"/>
                    </a:p>
                  </a:txBody>
                  <a:tcPr/>
                </a:tc>
                <a:tc>
                  <a:txBody>
                    <a:bodyPr/>
                    <a:lstStyle/>
                    <a:p>
                      <a:pPr algn="ctr"/>
                      <a:r>
                        <a:rPr lang="en-US" sz="1600" dirty="0" smtClean="0"/>
                        <a:t>$0.01/</a:t>
                      </a:r>
                      <a:r>
                        <a:rPr lang="en-US" sz="1600" dirty="0" err="1" smtClean="0"/>
                        <a:t>bu</a:t>
                      </a:r>
                      <a:endParaRPr lang="en-US" sz="1600" dirty="0"/>
                    </a:p>
                  </a:txBody>
                  <a:tcPr/>
                </a:tc>
                <a:tc>
                  <a:txBody>
                    <a:bodyPr/>
                    <a:lstStyle/>
                    <a:p>
                      <a:pPr algn="ctr"/>
                      <a:r>
                        <a:rPr lang="en-US" sz="1600" dirty="0" smtClean="0"/>
                        <a:t>$0.005/</a:t>
                      </a:r>
                      <a:r>
                        <a:rPr lang="en-US" sz="1600" dirty="0" err="1" smtClean="0"/>
                        <a:t>bu</a:t>
                      </a:r>
                      <a:endParaRPr lang="en-US" sz="1600" dirty="0"/>
                    </a:p>
                  </a:txBody>
                  <a:tcPr/>
                </a:tc>
                <a:extLst>
                  <a:ext uri="{0D108BD9-81ED-4DB2-BD59-A6C34878D82A}">
                    <a16:rowId xmlns:a16="http://schemas.microsoft.com/office/drawing/2014/main" val="674146010"/>
                  </a:ext>
                </a:extLst>
              </a:tr>
              <a:tr h="346657">
                <a:tc>
                  <a:txBody>
                    <a:bodyPr/>
                    <a:lstStyle/>
                    <a:p>
                      <a:r>
                        <a:rPr lang="en-US" sz="1600" dirty="0" smtClean="0"/>
                        <a:t>Cotton</a:t>
                      </a:r>
                      <a:endParaRPr lang="en-US" sz="1600" dirty="0"/>
                    </a:p>
                  </a:txBody>
                  <a:tcPr/>
                </a:tc>
                <a:tc>
                  <a:txBody>
                    <a:bodyPr/>
                    <a:lstStyle/>
                    <a:p>
                      <a:pPr algn="ctr"/>
                      <a:r>
                        <a:rPr lang="en-US" sz="1600" dirty="0" smtClean="0"/>
                        <a:t>$0.06/</a:t>
                      </a:r>
                      <a:r>
                        <a:rPr lang="en-US" sz="1600" dirty="0" err="1" smtClean="0"/>
                        <a:t>lb</a:t>
                      </a:r>
                      <a:endParaRPr lang="en-US" sz="1600" dirty="0"/>
                    </a:p>
                  </a:txBody>
                  <a:tcPr/>
                </a:tc>
                <a:tc>
                  <a:txBody>
                    <a:bodyPr/>
                    <a:lstStyle/>
                    <a:p>
                      <a:pPr algn="ctr"/>
                      <a:r>
                        <a:rPr lang="en-US" sz="1600" dirty="0" smtClean="0"/>
                        <a:t>$0.03/</a:t>
                      </a:r>
                      <a:r>
                        <a:rPr lang="en-US" sz="1600" dirty="0" err="1" smtClean="0"/>
                        <a:t>lb</a:t>
                      </a:r>
                      <a:endParaRPr lang="en-US" sz="1600" dirty="0"/>
                    </a:p>
                  </a:txBody>
                  <a:tcPr/>
                </a:tc>
                <a:extLst>
                  <a:ext uri="{0D108BD9-81ED-4DB2-BD59-A6C34878D82A}">
                    <a16:rowId xmlns:a16="http://schemas.microsoft.com/office/drawing/2014/main" val="1947113126"/>
                  </a:ext>
                </a:extLst>
              </a:tr>
              <a:tr h="346657">
                <a:tc>
                  <a:txBody>
                    <a:bodyPr/>
                    <a:lstStyle/>
                    <a:p>
                      <a:r>
                        <a:rPr lang="en-US" sz="1600" dirty="0" smtClean="0"/>
                        <a:t>Dairy*</a:t>
                      </a:r>
                      <a:endParaRPr lang="en-US" sz="1600" dirty="0"/>
                    </a:p>
                  </a:txBody>
                  <a:tcPr/>
                </a:tc>
                <a:tc>
                  <a:txBody>
                    <a:bodyPr/>
                    <a:lstStyle/>
                    <a:p>
                      <a:pPr algn="ctr"/>
                      <a:r>
                        <a:rPr lang="en-US" sz="1600" dirty="0" smtClean="0"/>
                        <a:t>$0.12/cwt*</a:t>
                      </a:r>
                      <a:endParaRPr lang="en-US" sz="1600" dirty="0"/>
                    </a:p>
                  </a:txBody>
                  <a:tcPr/>
                </a:tc>
                <a:tc>
                  <a:txBody>
                    <a:bodyPr/>
                    <a:lstStyle/>
                    <a:p>
                      <a:pPr algn="ctr"/>
                      <a:r>
                        <a:rPr lang="en-US" sz="1600" dirty="0" smtClean="0"/>
                        <a:t>$0.06/cwt*</a:t>
                      </a:r>
                      <a:endParaRPr lang="en-US" sz="1600" dirty="0"/>
                    </a:p>
                  </a:txBody>
                  <a:tcPr/>
                </a:tc>
                <a:extLst>
                  <a:ext uri="{0D108BD9-81ED-4DB2-BD59-A6C34878D82A}">
                    <a16:rowId xmlns:a16="http://schemas.microsoft.com/office/drawing/2014/main" val="2220797979"/>
                  </a:ext>
                </a:extLst>
              </a:tr>
              <a:tr h="346657">
                <a:tc>
                  <a:txBody>
                    <a:bodyPr/>
                    <a:lstStyle/>
                    <a:p>
                      <a:r>
                        <a:rPr lang="en-US" sz="1600" dirty="0" smtClean="0"/>
                        <a:t>Pork**</a:t>
                      </a:r>
                      <a:endParaRPr lang="en-US" sz="1600" dirty="0"/>
                    </a:p>
                  </a:txBody>
                  <a:tcPr/>
                </a:tc>
                <a:tc>
                  <a:txBody>
                    <a:bodyPr/>
                    <a:lstStyle/>
                    <a:p>
                      <a:pPr algn="ctr"/>
                      <a:r>
                        <a:rPr lang="en-US" sz="1600" dirty="0" smtClean="0"/>
                        <a:t>$8/head**</a:t>
                      </a:r>
                      <a:endParaRPr lang="en-US" sz="1600" dirty="0"/>
                    </a:p>
                  </a:txBody>
                  <a:tcPr/>
                </a:tc>
                <a:tc>
                  <a:txBody>
                    <a:bodyPr/>
                    <a:lstStyle/>
                    <a:p>
                      <a:pPr algn="ctr"/>
                      <a:r>
                        <a:rPr lang="en-US" sz="1600" dirty="0" smtClean="0"/>
                        <a:t>$4/head**</a:t>
                      </a:r>
                      <a:endParaRPr lang="en-US" sz="1600" dirty="0"/>
                    </a:p>
                  </a:txBody>
                  <a:tcPr/>
                </a:tc>
                <a:extLst>
                  <a:ext uri="{0D108BD9-81ED-4DB2-BD59-A6C34878D82A}">
                    <a16:rowId xmlns:a16="http://schemas.microsoft.com/office/drawing/2014/main" val="3127855409"/>
                  </a:ext>
                </a:extLst>
              </a:tr>
              <a:tr h="346657">
                <a:tc>
                  <a:txBody>
                    <a:bodyPr/>
                    <a:lstStyle/>
                    <a:p>
                      <a:r>
                        <a:rPr lang="en-US" sz="1600" dirty="0" smtClean="0"/>
                        <a:t>Sorghum</a:t>
                      </a:r>
                      <a:endParaRPr lang="en-US" sz="1600" dirty="0"/>
                    </a:p>
                  </a:txBody>
                  <a:tcPr/>
                </a:tc>
                <a:tc>
                  <a:txBody>
                    <a:bodyPr/>
                    <a:lstStyle/>
                    <a:p>
                      <a:pPr algn="ctr"/>
                      <a:r>
                        <a:rPr lang="en-US" sz="1600" dirty="0" smtClean="0"/>
                        <a:t>$0.86/</a:t>
                      </a:r>
                      <a:r>
                        <a:rPr lang="en-US" sz="1600" dirty="0" err="1" smtClean="0"/>
                        <a:t>bu</a:t>
                      </a:r>
                      <a:endParaRPr lang="en-US" sz="1600" dirty="0"/>
                    </a:p>
                  </a:txBody>
                  <a:tcPr/>
                </a:tc>
                <a:tc>
                  <a:txBody>
                    <a:bodyPr/>
                    <a:lstStyle/>
                    <a:p>
                      <a:pPr algn="ctr"/>
                      <a:r>
                        <a:rPr lang="en-US" sz="1600" dirty="0" smtClean="0"/>
                        <a:t>$0.43/</a:t>
                      </a:r>
                      <a:r>
                        <a:rPr lang="en-US" sz="1600" dirty="0" err="1" smtClean="0"/>
                        <a:t>bu</a:t>
                      </a:r>
                      <a:endParaRPr lang="en-US" sz="1600" dirty="0"/>
                    </a:p>
                  </a:txBody>
                  <a:tcPr/>
                </a:tc>
                <a:extLst>
                  <a:ext uri="{0D108BD9-81ED-4DB2-BD59-A6C34878D82A}">
                    <a16:rowId xmlns:a16="http://schemas.microsoft.com/office/drawing/2014/main" val="1337459681"/>
                  </a:ext>
                </a:extLst>
              </a:tr>
              <a:tr h="346657">
                <a:tc>
                  <a:txBody>
                    <a:bodyPr/>
                    <a:lstStyle/>
                    <a:p>
                      <a:r>
                        <a:rPr lang="en-US" sz="1600" dirty="0" smtClean="0"/>
                        <a:t>Soybeans</a:t>
                      </a:r>
                      <a:endParaRPr lang="en-US" sz="1600" dirty="0"/>
                    </a:p>
                  </a:txBody>
                  <a:tcPr/>
                </a:tc>
                <a:tc>
                  <a:txBody>
                    <a:bodyPr/>
                    <a:lstStyle/>
                    <a:p>
                      <a:pPr algn="ctr"/>
                      <a:r>
                        <a:rPr lang="en-US" sz="1600" dirty="0" smtClean="0"/>
                        <a:t>$1.65/</a:t>
                      </a:r>
                      <a:r>
                        <a:rPr lang="en-US" sz="1600" dirty="0" err="1" smtClean="0"/>
                        <a:t>bu</a:t>
                      </a:r>
                      <a:endParaRPr lang="en-US" sz="1600" dirty="0"/>
                    </a:p>
                  </a:txBody>
                  <a:tcPr/>
                </a:tc>
                <a:tc>
                  <a:txBody>
                    <a:bodyPr/>
                    <a:lstStyle/>
                    <a:p>
                      <a:pPr algn="ctr"/>
                      <a:r>
                        <a:rPr lang="en-US" sz="1600" dirty="0" smtClean="0"/>
                        <a:t>$0.825/</a:t>
                      </a:r>
                      <a:r>
                        <a:rPr lang="en-US" sz="1600" dirty="0" err="1" smtClean="0"/>
                        <a:t>bu</a:t>
                      </a:r>
                      <a:endParaRPr lang="en-US" sz="1600" dirty="0"/>
                    </a:p>
                  </a:txBody>
                  <a:tcPr/>
                </a:tc>
                <a:extLst>
                  <a:ext uri="{0D108BD9-81ED-4DB2-BD59-A6C34878D82A}">
                    <a16:rowId xmlns:a16="http://schemas.microsoft.com/office/drawing/2014/main" val="1237411504"/>
                  </a:ext>
                </a:extLst>
              </a:tr>
              <a:tr h="346657">
                <a:tc>
                  <a:txBody>
                    <a:bodyPr/>
                    <a:lstStyle/>
                    <a:p>
                      <a:r>
                        <a:rPr lang="en-US" sz="1600" dirty="0" smtClean="0"/>
                        <a:t>Wheat</a:t>
                      </a:r>
                      <a:endParaRPr lang="en-US" sz="1600" dirty="0"/>
                    </a:p>
                  </a:txBody>
                  <a:tcPr/>
                </a:tc>
                <a:tc>
                  <a:txBody>
                    <a:bodyPr/>
                    <a:lstStyle/>
                    <a:p>
                      <a:pPr algn="ctr"/>
                      <a:r>
                        <a:rPr lang="en-US" sz="1600" dirty="0" smtClean="0"/>
                        <a:t>$0.14/</a:t>
                      </a:r>
                      <a:r>
                        <a:rPr lang="en-US" sz="1600" dirty="0" err="1" smtClean="0"/>
                        <a:t>bu</a:t>
                      </a:r>
                      <a:endParaRPr lang="en-US" sz="1600" dirty="0"/>
                    </a:p>
                  </a:txBody>
                  <a:tcPr/>
                </a:tc>
                <a:tc>
                  <a:txBody>
                    <a:bodyPr/>
                    <a:lstStyle/>
                    <a:p>
                      <a:pPr algn="ctr"/>
                      <a:r>
                        <a:rPr lang="en-US" sz="1600" dirty="0" smtClean="0"/>
                        <a:t>$0.07/</a:t>
                      </a:r>
                      <a:r>
                        <a:rPr lang="en-US" sz="1600" dirty="0" err="1" smtClean="0"/>
                        <a:t>bu</a:t>
                      </a:r>
                      <a:endParaRPr lang="en-US" sz="1600" dirty="0"/>
                    </a:p>
                  </a:txBody>
                  <a:tcPr/>
                </a:tc>
                <a:extLst>
                  <a:ext uri="{0D108BD9-81ED-4DB2-BD59-A6C34878D82A}">
                    <a16:rowId xmlns:a16="http://schemas.microsoft.com/office/drawing/2014/main" val="566295696"/>
                  </a:ext>
                </a:extLst>
              </a:tr>
              <a:tr h="346657">
                <a:tc>
                  <a:txBody>
                    <a:bodyPr/>
                    <a:lstStyle/>
                    <a:p>
                      <a:r>
                        <a:rPr lang="en-US" sz="1600" dirty="0" smtClean="0"/>
                        <a:t>Almonds</a:t>
                      </a:r>
                      <a:endParaRPr lang="en-US" sz="1600" dirty="0"/>
                    </a:p>
                  </a:txBody>
                  <a:tcPr/>
                </a:tc>
                <a:tc>
                  <a:txBody>
                    <a:bodyPr/>
                    <a:lstStyle/>
                    <a:p>
                      <a:pPr algn="ctr"/>
                      <a:r>
                        <a:rPr lang="en-US" sz="1600" dirty="0" smtClean="0"/>
                        <a:t>$0.03/</a:t>
                      </a:r>
                      <a:r>
                        <a:rPr lang="en-US" sz="1600" dirty="0" err="1" smtClean="0"/>
                        <a:t>lb</a:t>
                      </a:r>
                      <a:endParaRPr lang="en-US" sz="1600" dirty="0"/>
                    </a:p>
                  </a:txBody>
                  <a:tcPr/>
                </a:tc>
                <a:tc>
                  <a:txBody>
                    <a:bodyPr/>
                    <a:lstStyle/>
                    <a:p>
                      <a:pPr algn="ctr"/>
                      <a:r>
                        <a:rPr lang="en-US" sz="1600" dirty="0" smtClean="0"/>
                        <a:t>$0.015/</a:t>
                      </a:r>
                      <a:r>
                        <a:rPr lang="en-US" sz="1600" dirty="0" err="1" smtClean="0"/>
                        <a:t>lb</a:t>
                      </a:r>
                      <a:endParaRPr lang="en-US" sz="1600" dirty="0"/>
                    </a:p>
                  </a:txBody>
                  <a:tcPr/>
                </a:tc>
                <a:extLst>
                  <a:ext uri="{0D108BD9-81ED-4DB2-BD59-A6C34878D82A}">
                    <a16:rowId xmlns:a16="http://schemas.microsoft.com/office/drawing/2014/main" val="4205618207"/>
                  </a:ext>
                </a:extLst>
              </a:tr>
              <a:tr h="346657">
                <a:tc>
                  <a:txBody>
                    <a:bodyPr/>
                    <a:lstStyle/>
                    <a:p>
                      <a:r>
                        <a:rPr lang="en-US" sz="1600" dirty="0" smtClean="0"/>
                        <a:t>Cherry</a:t>
                      </a:r>
                      <a:endParaRPr lang="en-US" sz="1600" dirty="0"/>
                    </a:p>
                  </a:txBody>
                  <a:tcPr/>
                </a:tc>
                <a:tc>
                  <a:txBody>
                    <a:bodyPr/>
                    <a:lstStyle/>
                    <a:p>
                      <a:pPr algn="ctr"/>
                      <a:r>
                        <a:rPr lang="en-US" sz="1600" dirty="0" smtClean="0"/>
                        <a:t>$0.16/</a:t>
                      </a:r>
                      <a:r>
                        <a:rPr lang="en-US" sz="1600" dirty="0" err="1" smtClean="0"/>
                        <a:t>lb</a:t>
                      </a:r>
                      <a:endParaRPr lang="en-US" sz="1600" dirty="0"/>
                    </a:p>
                  </a:txBody>
                  <a:tcPr/>
                </a:tc>
                <a:tc>
                  <a:txBody>
                    <a:bodyPr/>
                    <a:lstStyle/>
                    <a:p>
                      <a:pPr algn="ctr"/>
                      <a:r>
                        <a:rPr lang="en-US" sz="1600" dirty="0" smtClean="0"/>
                        <a:t>$0.08/</a:t>
                      </a:r>
                      <a:r>
                        <a:rPr lang="en-US" sz="1600" dirty="0" err="1" smtClean="0"/>
                        <a:t>lb</a:t>
                      </a:r>
                      <a:endParaRPr lang="en-US" sz="1600" dirty="0"/>
                    </a:p>
                  </a:txBody>
                  <a:tcPr/>
                </a:tc>
                <a:extLst>
                  <a:ext uri="{0D108BD9-81ED-4DB2-BD59-A6C34878D82A}">
                    <a16:rowId xmlns:a16="http://schemas.microsoft.com/office/drawing/2014/main" val="3670127342"/>
                  </a:ext>
                </a:extLst>
              </a:tr>
            </a:tbl>
          </a:graphicData>
        </a:graphic>
      </p:graphicFrame>
      <p:sp>
        <p:nvSpPr>
          <p:cNvPr id="8" name="TextBox 7"/>
          <p:cNvSpPr txBox="1"/>
          <p:nvPr/>
        </p:nvSpPr>
        <p:spPr>
          <a:xfrm>
            <a:off x="4628707" y="5598163"/>
            <a:ext cx="4515293" cy="523220"/>
          </a:xfrm>
          <a:prstGeom prst="rect">
            <a:avLst/>
          </a:prstGeom>
          <a:noFill/>
        </p:spPr>
        <p:txBody>
          <a:bodyPr wrap="square" rtlCol="0">
            <a:spAutoFit/>
          </a:bodyPr>
          <a:lstStyle/>
          <a:p>
            <a:r>
              <a:rPr lang="en-US" sz="1400" dirty="0" smtClean="0"/>
              <a:t>* Historical production </a:t>
            </a:r>
            <a:r>
              <a:rPr lang="en-US" sz="1400" dirty="0"/>
              <a:t>r</a:t>
            </a:r>
            <a:r>
              <a:rPr lang="en-US" sz="1400" dirty="0" smtClean="0"/>
              <a:t>eported for MPP dairy </a:t>
            </a:r>
          </a:p>
          <a:p>
            <a:r>
              <a:rPr lang="en-US" sz="1400" dirty="0" smtClean="0"/>
              <a:t>** Total no. of heads on any date between 7/15 - 8/15/18 </a:t>
            </a:r>
            <a:endParaRPr lang="en-US" sz="1400" dirty="0"/>
          </a:p>
        </p:txBody>
      </p:sp>
    </p:spTree>
    <p:extLst>
      <p:ext uri="{BB962C8B-B14F-4D97-AF65-F5344CB8AC3E}">
        <p14:creationId xmlns:p14="http://schemas.microsoft.com/office/powerpoint/2010/main" val="224813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Facilitation Program</a:t>
            </a:r>
          </a:p>
        </p:txBody>
      </p:sp>
      <p:sp>
        <p:nvSpPr>
          <p:cNvPr id="3" name="Content Placeholder 2"/>
          <p:cNvSpPr>
            <a:spLocks noGrp="1"/>
          </p:cNvSpPr>
          <p:nvPr>
            <p:ph idx="1"/>
          </p:nvPr>
        </p:nvSpPr>
        <p:spPr>
          <a:xfrm>
            <a:off x="457200" y="1932612"/>
            <a:ext cx="8229600" cy="640468"/>
          </a:xfrm>
        </p:spPr>
        <p:txBody>
          <a:bodyPr/>
          <a:lstStyle/>
          <a:p>
            <a:r>
              <a:rPr lang="en-US" dirty="0" smtClean="0"/>
              <a:t>Estimated average payments for NC growers </a:t>
            </a:r>
            <a:endParaRPr lang="en-US" dirty="0"/>
          </a:p>
          <a:p>
            <a:pPr marL="457200" lvl="1"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37214034"/>
              </p:ext>
            </p:extLst>
          </p:nvPr>
        </p:nvGraphicFramePr>
        <p:xfrm>
          <a:off x="843517" y="2644555"/>
          <a:ext cx="7556203" cy="2433320"/>
        </p:xfrm>
        <a:graphic>
          <a:graphicData uri="http://schemas.openxmlformats.org/drawingml/2006/table">
            <a:tbl>
              <a:tblPr firstRow="1" bandRow="1">
                <a:tableStyleId>{5C22544A-7EE6-4342-B048-85BDC9FD1C3A}</a:tableStyleId>
              </a:tblPr>
              <a:tblGrid>
                <a:gridCol w="1632970">
                  <a:extLst>
                    <a:ext uri="{9D8B030D-6E8A-4147-A177-3AD203B41FA5}">
                      <a16:colId xmlns:a16="http://schemas.microsoft.com/office/drawing/2014/main" val="1259950482"/>
                    </a:ext>
                  </a:extLst>
                </a:gridCol>
                <a:gridCol w="1929875">
                  <a:extLst>
                    <a:ext uri="{9D8B030D-6E8A-4147-A177-3AD203B41FA5}">
                      <a16:colId xmlns:a16="http://schemas.microsoft.com/office/drawing/2014/main" val="1082836208"/>
                    </a:ext>
                  </a:extLst>
                </a:gridCol>
                <a:gridCol w="1766577">
                  <a:extLst>
                    <a:ext uri="{9D8B030D-6E8A-4147-A177-3AD203B41FA5}">
                      <a16:colId xmlns:a16="http://schemas.microsoft.com/office/drawing/2014/main" val="1160193942"/>
                    </a:ext>
                  </a:extLst>
                </a:gridCol>
                <a:gridCol w="2226781">
                  <a:extLst>
                    <a:ext uri="{9D8B030D-6E8A-4147-A177-3AD203B41FA5}">
                      <a16:colId xmlns:a16="http://schemas.microsoft.com/office/drawing/2014/main" val="1069434650"/>
                    </a:ext>
                  </a:extLst>
                </a:gridCol>
              </a:tblGrid>
              <a:tr h="370840">
                <a:tc>
                  <a:txBody>
                    <a:bodyPr/>
                    <a:lstStyle/>
                    <a:p>
                      <a:r>
                        <a:rPr lang="en-US" sz="1600" dirty="0" smtClean="0"/>
                        <a:t>Commodity</a:t>
                      </a:r>
                      <a:endParaRPr lang="en-US" sz="1600" dirty="0"/>
                    </a:p>
                  </a:txBody>
                  <a:tcPr/>
                </a:tc>
                <a:tc>
                  <a:txBody>
                    <a:bodyPr/>
                    <a:lstStyle/>
                    <a:p>
                      <a:pPr algn="r"/>
                      <a:r>
                        <a:rPr lang="en-US" sz="1600" dirty="0" smtClean="0"/>
                        <a:t>Effective Payment Rate ($/</a:t>
                      </a:r>
                      <a:r>
                        <a:rPr lang="en-US" sz="1600" dirty="0" err="1" smtClean="0"/>
                        <a:t>bu</a:t>
                      </a:r>
                      <a:r>
                        <a:rPr lang="en-US" sz="1600" dirty="0" smtClean="0"/>
                        <a:t>)</a:t>
                      </a:r>
                      <a:endParaRPr lang="en-US" sz="1600" dirty="0"/>
                    </a:p>
                  </a:txBody>
                  <a:tcPr/>
                </a:tc>
                <a:tc>
                  <a:txBody>
                    <a:bodyPr/>
                    <a:lstStyle/>
                    <a:p>
                      <a:pPr algn="r"/>
                      <a:r>
                        <a:rPr lang="en-US" sz="1600" dirty="0" smtClean="0"/>
                        <a:t>NC Yield (</a:t>
                      </a:r>
                      <a:r>
                        <a:rPr lang="en-US" sz="1600" dirty="0" err="1" smtClean="0"/>
                        <a:t>bu</a:t>
                      </a:r>
                      <a:r>
                        <a:rPr lang="en-US" sz="1600" dirty="0" smtClean="0"/>
                        <a:t>/ac)*</a:t>
                      </a:r>
                      <a:endParaRPr lang="en-US" sz="1600" dirty="0"/>
                    </a:p>
                  </a:txBody>
                  <a:tcPr/>
                </a:tc>
                <a:tc>
                  <a:txBody>
                    <a:bodyPr/>
                    <a:lstStyle/>
                    <a:p>
                      <a:pPr algn="r"/>
                      <a:r>
                        <a:rPr lang="en-US" sz="1600" dirty="0" smtClean="0"/>
                        <a:t>Estimated Ave. MFP payment ($/ac)</a:t>
                      </a:r>
                      <a:endParaRPr lang="en-US" sz="1600" dirty="0"/>
                    </a:p>
                  </a:txBody>
                  <a:tcPr/>
                </a:tc>
                <a:extLst>
                  <a:ext uri="{0D108BD9-81ED-4DB2-BD59-A6C34878D82A}">
                    <a16:rowId xmlns:a16="http://schemas.microsoft.com/office/drawing/2014/main" val="2324727491"/>
                  </a:ext>
                </a:extLst>
              </a:tr>
              <a:tr h="370840">
                <a:tc>
                  <a:txBody>
                    <a:bodyPr/>
                    <a:lstStyle/>
                    <a:p>
                      <a:r>
                        <a:rPr lang="en-US" sz="1600" dirty="0" smtClean="0"/>
                        <a:t>Corn</a:t>
                      </a:r>
                      <a:endParaRPr lang="en-US" sz="1600" dirty="0"/>
                    </a:p>
                  </a:txBody>
                  <a:tcPr/>
                </a:tc>
                <a:tc>
                  <a:txBody>
                    <a:bodyPr/>
                    <a:lstStyle/>
                    <a:p>
                      <a:pPr algn="r"/>
                      <a:r>
                        <a:rPr lang="en-US" sz="1600" dirty="0" smtClean="0"/>
                        <a:t>0.005</a:t>
                      </a:r>
                      <a:endParaRPr lang="en-US" sz="1600" dirty="0"/>
                    </a:p>
                  </a:txBody>
                  <a:tcPr/>
                </a:tc>
                <a:tc>
                  <a:txBody>
                    <a:bodyPr/>
                    <a:lstStyle/>
                    <a:p>
                      <a:pPr algn="r"/>
                      <a:r>
                        <a:rPr lang="en-US" sz="1600" dirty="0" smtClean="0"/>
                        <a:t>117</a:t>
                      </a:r>
                      <a:endParaRPr lang="en-US" sz="1600" dirty="0"/>
                    </a:p>
                  </a:txBody>
                  <a:tcPr/>
                </a:tc>
                <a:tc>
                  <a:txBody>
                    <a:bodyPr/>
                    <a:lstStyle/>
                    <a:p>
                      <a:pPr algn="r"/>
                      <a:r>
                        <a:rPr lang="en-US" sz="1600" dirty="0" smtClean="0"/>
                        <a:t>0.58</a:t>
                      </a:r>
                      <a:endParaRPr lang="en-US" sz="1600" dirty="0"/>
                    </a:p>
                  </a:txBody>
                  <a:tcPr/>
                </a:tc>
                <a:extLst>
                  <a:ext uri="{0D108BD9-81ED-4DB2-BD59-A6C34878D82A}">
                    <a16:rowId xmlns:a16="http://schemas.microsoft.com/office/drawing/2014/main" val="1041302451"/>
                  </a:ext>
                </a:extLst>
              </a:tr>
              <a:tr h="370840">
                <a:tc>
                  <a:txBody>
                    <a:bodyPr/>
                    <a:lstStyle/>
                    <a:p>
                      <a:r>
                        <a:rPr lang="en-US" sz="1600" dirty="0" smtClean="0"/>
                        <a:t>Cotton</a:t>
                      </a:r>
                      <a:endParaRPr lang="en-US" sz="1600" dirty="0"/>
                    </a:p>
                  </a:txBody>
                  <a:tcPr/>
                </a:tc>
                <a:tc>
                  <a:txBody>
                    <a:bodyPr/>
                    <a:lstStyle/>
                    <a:p>
                      <a:pPr algn="r"/>
                      <a:r>
                        <a:rPr lang="en-US" sz="1600" dirty="0" smtClean="0"/>
                        <a:t>0.03</a:t>
                      </a:r>
                      <a:endParaRPr lang="en-US" sz="1600" dirty="0"/>
                    </a:p>
                  </a:txBody>
                  <a:tcPr/>
                </a:tc>
                <a:tc>
                  <a:txBody>
                    <a:bodyPr/>
                    <a:lstStyle/>
                    <a:p>
                      <a:pPr algn="r"/>
                      <a:r>
                        <a:rPr lang="en-US" sz="1600" dirty="0" smtClean="0"/>
                        <a:t>804</a:t>
                      </a:r>
                      <a:endParaRPr lang="en-US" sz="1600" dirty="0"/>
                    </a:p>
                  </a:txBody>
                  <a:tcPr/>
                </a:tc>
                <a:tc>
                  <a:txBody>
                    <a:bodyPr/>
                    <a:lstStyle/>
                    <a:p>
                      <a:pPr algn="r"/>
                      <a:r>
                        <a:rPr lang="en-US" sz="1600" dirty="0" smtClean="0"/>
                        <a:t>24.12</a:t>
                      </a:r>
                      <a:endParaRPr lang="en-US" sz="1600" dirty="0"/>
                    </a:p>
                  </a:txBody>
                  <a:tcPr/>
                </a:tc>
                <a:extLst>
                  <a:ext uri="{0D108BD9-81ED-4DB2-BD59-A6C34878D82A}">
                    <a16:rowId xmlns:a16="http://schemas.microsoft.com/office/drawing/2014/main" val="1582018297"/>
                  </a:ext>
                </a:extLst>
              </a:tr>
              <a:tr h="370840">
                <a:tc>
                  <a:txBody>
                    <a:bodyPr/>
                    <a:lstStyle/>
                    <a:p>
                      <a:r>
                        <a:rPr lang="en-US" sz="1600" dirty="0" smtClean="0"/>
                        <a:t>Sorghum</a:t>
                      </a:r>
                      <a:endParaRPr lang="en-US" sz="1600" dirty="0"/>
                    </a:p>
                  </a:txBody>
                  <a:tcPr/>
                </a:tc>
                <a:tc>
                  <a:txBody>
                    <a:bodyPr/>
                    <a:lstStyle/>
                    <a:p>
                      <a:pPr algn="r"/>
                      <a:r>
                        <a:rPr lang="en-US" sz="1600" dirty="0" smtClean="0"/>
                        <a:t>0.43</a:t>
                      </a:r>
                      <a:endParaRPr lang="en-US" sz="1600" dirty="0"/>
                    </a:p>
                  </a:txBody>
                  <a:tcPr/>
                </a:tc>
                <a:tc>
                  <a:txBody>
                    <a:bodyPr/>
                    <a:lstStyle/>
                    <a:p>
                      <a:pPr algn="r"/>
                      <a:r>
                        <a:rPr lang="en-US" sz="1600" dirty="0" smtClean="0"/>
                        <a:t>54.2</a:t>
                      </a:r>
                      <a:endParaRPr lang="en-US" sz="1600" dirty="0"/>
                    </a:p>
                  </a:txBody>
                  <a:tcPr/>
                </a:tc>
                <a:tc>
                  <a:txBody>
                    <a:bodyPr/>
                    <a:lstStyle/>
                    <a:p>
                      <a:pPr algn="r"/>
                      <a:r>
                        <a:rPr lang="en-US" sz="1600" dirty="0" smtClean="0"/>
                        <a:t>23.31</a:t>
                      </a:r>
                      <a:endParaRPr lang="en-US" sz="1600" dirty="0"/>
                    </a:p>
                  </a:txBody>
                  <a:tcPr/>
                </a:tc>
                <a:extLst>
                  <a:ext uri="{0D108BD9-81ED-4DB2-BD59-A6C34878D82A}">
                    <a16:rowId xmlns:a16="http://schemas.microsoft.com/office/drawing/2014/main" val="566471989"/>
                  </a:ext>
                </a:extLst>
              </a:tr>
              <a:tr h="370840">
                <a:tc>
                  <a:txBody>
                    <a:bodyPr/>
                    <a:lstStyle/>
                    <a:p>
                      <a:r>
                        <a:rPr lang="en-US" sz="1600" dirty="0" smtClean="0"/>
                        <a:t>Soybeans</a:t>
                      </a:r>
                      <a:endParaRPr lang="en-US" sz="1600" dirty="0"/>
                    </a:p>
                  </a:txBody>
                  <a:tcPr/>
                </a:tc>
                <a:tc>
                  <a:txBody>
                    <a:bodyPr/>
                    <a:lstStyle/>
                    <a:p>
                      <a:pPr algn="r"/>
                      <a:r>
                        <a:rPr lang="en-US" sz="1600" dirty="0" smtClean="0"/>
                        <a:t>0.825</a:t>
                      </a:r>
                      <a:endParaRPr lang="en-US" sz="1600" dirty="0"/>
                    </a:p>
                  </a:txBody>
                  <a:tcPr/>
                </a:tc>
                <a:tc>
                  <a:txBody>
                    <a:bodyPr/>
                    <a:lstStyle/>
                    <a:p>
                      <a:pPr algn="r"/>
                      <a:r>
                        <a:rPr lang="en-US" sz="1600" dirty="0" smtClean="0"/>
                        <a:t>36</a:t>
                      </a:r>
                      <a:endParaRPr lang="en-US" sz="1600" dirty="0"/>
                    </a:p>
                  </a:txBody>
                  <a:tcPr/>
                </a:tc>
                <a:tc>
                  <a:txBody>
                    <a:bodyPr/>
                    <a:lstStyle/>
                    <a:p>
                      <a:pPr algn="r"/>
                      <a:r>
                        <a:rPr lang="en-US" sz="1600" dirty="0" smtClean="0"/>
                        <a:t>29.70</a:t>
                      </a:r>
                      <a:endParaRPr lang="en-US" sz="1600" dirty="0"/>
                    </a:p>
                  </a:txBody>
                  <a:tcPr/>
                </a:tc>
                <a:extLst>
                  <a:ext uri="{0D108BD9-81ED-4DB2-BD59-A6C34878D82A}">
                    <a16:rowId xmlns:a16="http://schemas.microsoft.com/office/drawing/2014/main" val="2024934298"/>
                  </a:ext>
                </a:extLst>
              </a:tr>
              <a:tr h="370840">
                <a:tc>
                  <a:txBody>
                    <a:bodyPr/>
                    <a:lstStyle/>
                    <a:p>
                      <a:r>
                        <a:rPr lang="en-US" sz="1600" dirty="0" smtClean="0"/>
                        <a:t>Wheat</a:t>
                      </a:r>
                      <a:endParaRPr lang="en-US" sz="1600" dirty="0"/>
                    </a:p>
                  </a:txBody>
                  <a:tcPr/>
                </a:tc>
                <a:tc>
                  <a:txBody>
                    <a:bodyPr/>
                    <a:lstStyle/>
                    <a:p>
                      <a:pPr algn="r"/>
                      <a:r>
                        <a:rPr lang="en-US" sz="1600" dirty="0" smtClean="0"/>
                        <a:t>0.07</a:t>
                      </a:r>
                      <a:endParaRPr lang="en-US" sz="1600" dirty="0"/>
                    </a:p>
                  </a:txBody>
                  <a:tcPr/>
                </a:tc>
                <a:tc>
                  <a:txBody>
                    <a:bodyPr/>
                    <a:lstStyle/>
                    <a:p>
                      <a:pPr algn="r"/>
                      <a:r>
                        <a:rPr lang="en-US" sz="1600" dirty="0" smtClean="0"/>
                        <a:t>57</a:t>
                      </a:r>
                      <a:endParaRPr lang="en-US" sz="1600" dirty="0"/>
                    </a:p>
                  </a:txBody>
                  <a:tcPr/>
                </a:tc>
                <a:tc>
                  <a:txBody>
                    <a:bodyPr/>
                    <a:lstStyle/>
                    <a:p>
                      <a:pPr algn="r"/>
                      <a:r>
                        <a:rPr lang="en-US" sz="1600" dirty="0" smtClean="0"/>
                        <a:t>3.99</a:t>
                      </a:r>
                      <a:endParaRPr lang="en-US" sz="1600" dirty="0"/>
                    </a:p>
                  </a:txBody>
                  <a:tcPr/>
                </a:tc>
                <a:extLst>
                  <a:ext uri="{0D108BD9-81ED-4DB2-BD59-A6C34878D82A}">
                    <a16:rowId xmlns:a16="http://schemas.microsoft.com/office/drawing/2014/main" val="2582253023"/>
                  </a:ext>
                </a:extLst>
              </a:tr>
            </a:tbl>
          </a:graphicData>
        </a:graphic>
      </p:graphicFrame>
      <p:sp>
        <p:nvSpPr>
          <p:cNvPr id="5" name="TextBox 4"/>
          <p:cNvSpPr txBox="1"/>
          <p:nvPr/>
        </p:nvSpPr>
        <p:spPr>
          <a:xfrm>
            <a:off x="956930" y="5252852"/>
            <a:ext cx="6606363" cy="369332"/>
          </a:xfrm>
          <a:prstGeom prst="rect">
            <a:avLst/>
          </a:prstGeom>
          <a:noFill/>
        </p:spPr>
        <p:txBody>
          <a:bodyPr wrap="square" rtlCol="0">
            <a:spAutoFit/>
          </a:bodyPr>
          <a:lstStyle/>
          <a:p>
            <a:r>
              <a:rPr lang="en-US" dirty="0" smtClean="0"/>
              <a:t>*Estimated 2018 NC Yields from NASS crop production reports</a:t>
            </a:r>
            <a:endParaRPr lang="en-US" dirty="0"/>
          </a:p>
        </p:txBody>
      </p:sp>
    </p:spTree>
    <p:extLst>
      <p:ext uri="{BB962C8B-B14F-4D97-AF65-F5344CB8AC3E}">
        <p14:creationId xmlns:p14="http://schemas.microsoft.com/office/powerpoint/2010/main" val="442331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NCCooperativeExtension_Power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12130</TotalTime>
  <Words>1062</Words>
  <Application>Microsoft Office PowerPoint</Application>
  <PresentationFormat>On-screen Show (4:3)</PresentationFormat>
  <Paragraphs>168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ＭＳ Ｐゴシック</vt:lpstr>
      <vt:lpstr>Arial</vt:lpstr>
      <vt:lpstr>Calibri</vt:lpstr>
      <vt:lpstr>NCCooperativeExtension_PowerPoint template 2</vt:lpstr>
      <vt:lpstr>Farm Bill and Trade Aid Updates </vt:lpstr>
      <vt:lpstr>Goals for Today</vt:lpstr>
      <vt:lpstr>Farm Bill Updates</vt:lpstr>
      <vt:lpstr>Farm Bill Updates</vt:lpstr>
      <vt:lpstr>Farm Bill Updates</vt:lpstr>
      <vt:lpstr>Farm Bill Updates</vt:lpstr>
      <vt:lpstr>Trade Aid Updates</vt:lpstr>
      <vt:lpstr>Market Facilitation Program</vt:lpstr>
      <vt:lpstr>Market Facilitation Program</vt:lpstr>
      <vt:lpstr>Market Facilitation Program</vt:lpstr>
      <vt:lpstr>Take Home Message(s)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rmrejesu</dc:creator>
  <cp:lastModifiedBy>Margaret M Huffman</cp:lastModifiedBy>
  <cp:revision>305</cp:revision>
  <cp:lastPrinted>2017-11-28T19:00:40Z</cp:lastPrinted>
  <dcterms:created xsi:type="dcterms:W3CDTF">2017-11-16T19:17:47Z</dcterms:created>
  <dcterms:modified xsi:type="dcterms:W3CDTF">2018-11-14T19:01:05Z</dcterms:modified>
</cp:coreProperties>
</file>