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445" r:id="rId2"/>
    <p:sldId id="487" r:id="rId3"/>
    <p:sldId id="488" r:id="rId4"/>
    <p:sldId id="489" r:id="rId5"/>
    <p:sldId id="446" r:id="rId6"/>
    <p:sldId id="484" r:id="rId7"/>
    <p:sldId id="485" r:id="rId8"/>
    <p:sldId id="490" r:id="rId9"/>
    <p:sldId id="491" r:id="rId10"/>
    <p:sldId id="448" r:id="rId11"/>
    <p:sldId id="449" r:id="rId12"/>
    <p:sldId id="450" r:id="rId13"/>
    <p:sldId id="454" r:id="rId14"/>
    <p:sldId id="455" r:id="rId15"/>
    <p:sldId id="456" r:id="rId16"/>
    <p:sldId id="457" r:id="rId17"/>
    <p:sldId id="458" r:id="rId18"/>
    <p:sldId id="459" r:id="rId19"/>
    <p:sldId id="460" r:id="rId20"/>
    <p:sldId id="461" r:id="rId21"/>
    <p:sldId id="462" r:id="rId22"/>
    <p:sldId id="464" r:id="rId23"/>
    <p:sldId id="467" r:id="rId24"/>
    <p:sldId id="468" r:id="rId25"/>
    <p:sldId id="469" r:id="rId26"/>
    <p:sldId id="477" r:id="rId27"/>
    <p:sldId id="478" r:id="rId28"/>
    <p:sldId id="480" r:id="rId29"/>
    <p:sldId id="475" r:id="rId30"/>
    <p:sldId id="483" r:id="rId31"/>
    <p:sldId id="481" r:id="rId32"/>
    <p:sldId id="479" r:id="rId33"/>
    <p:sldId id="482" r:id="rId34"/>
    <p:sldId id="476" r:id="rId35"/>
    <p:sldId id="470" r:id="rId3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000B"/>
    <a:srgbClr val="CCCCCC"/>
    <a:srgbClr val="CC0000"/>
    <a:srgbClr val="C70000"/>
    <a:srgbClr val="DE0000"/>
    <a:srgbClr val="F2F2F2"/>
    <a:srgbClr val="4156A1"/>
    <a:srgbClr val="7D8C1F"/>
    <a:srgbClr val="D14905"/>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721"/>
    <p:restoredTop sz="92676" autoAdjust="0"/>
  </p:normalViewPr>
  <p:slideViewPr>
    <p:cSldViewPr snapToGrid="0" snapToObjects="1">
      <p:cViewPr varScale="1">
        <p:scale>
          <a:sx n="66" d="100"/>
          <a:sy n="66" d="100"/>
        </p:scale>
        <p:origin x="888" y="60"/>
      </p:cViewPr>
      <p:guideLst>
        <p:guide orient="horz" pos="2160"/>
        <p:guide pos="2880"/>
      </p:guideLst>
    </p:cSldViewPr>
  </p:slideViewPr>
  <p:notesTextViewPr>
    <p:cViewPr>
      <p:scale>
        <a:sx n="3" d="2"/>
        <a:sy n="3" d="2"/>
      </p:scale>
      <p:origin x="0" y="0"/>
    </p:cViewPr>
  </p:notesTextViewPr>
  <p:sorterViewPr>
    <p:cViewPr>
      <p:scale>
        <a:sx n="57" d="100"/>
        <a:sy n="57"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A02A1B-AA02-A04B-856B-D2FA12E6A99D}" type="datetimeFigureOut">
              <a:rPr lang="en-US" smtClean="0"/>
              <a:t>11/14/2018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AFB4A6-4F1A-5F46-BDA2-72129D3955B0}" type="slidenum">
              <a:rPr lang="en-US" smtClean="0"/>
              <a:t>‹#›</a:t>
            </a:fld>
            <a:endParaRPr lang="en-US"/>
          </a:p>
        </p:txBody>
      </p:sp>
    </p:spTree>
    <p:extLst>
      <p:ext uri="{BB962C8B-B14F-4D97-AF65-F5344CB8AC3E}">
        <p14:creationId xmlns:p14="http://schemas.microsoft.com/office/powerpoint/2010/main" val="271605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6F42FF-D35F-4C97-BC76-5F223A0B778E}" type="datetimeFigureOut">
              <a:rPr lang="en-US" smtClean="0"/>
              <a:pPr/>
              <a:t>11/14/2018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223565-395F-414A-8B4C-788060DAEE00}" type="slidenum">
              <a:rPr lang="en-US" smtClean="0"/>
              <a:pPr/>
              <a:t>‹#›</a:t>
            </a:fld>
            <a:endParaRPr lang="en-US"/>
          </a:p>
        </p:txBody>
      </p:sp>
    </p:spTree>
    <p:extLst>
      <p:ext uri="{BB962C8B-B14F-4D97-AF65-F5344CB8AC3E}">
        <p14:creationId xmlns:p14="http://schemas.microsoft.com/office/powerpoint/2010/main" val="248865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charset="-128"/>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fld id="{D94332DB-FB67-2049-A036-B982A95C042F}" type="slidenum">
              <a:rPr lang="en-US" altLang="en-US" sz="1200"/>
              <a:pPr eaLnBrk="1" hangingPunct="1"/>
              <a:t>22</a:t>
            </a:fld>
            <a:endParaRPr lang="en-US" altLang="en-US" sz="1200"/>
          </a:p>
        </p:txBody>
      </p:sp>
    </p:spTree>
    <p:extLst>
      <p:ext uri="{BB962C8B-B14F-4D97-AF65-F5344CB8AC3E}">
        <p14:creationId xmlns:p14="http://schemas.microsoft.com/office/powerpoint/2010/main" val="208508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223565-395F-414A-8B4C-788060DAEE00}" type="slidenum">
              <a:rPr lang="en-US" smtClean="0"/>
              <a:pPr/>
              <a:t>24</a:t>
            </a:fld>
            <a:endParaRPr lang="en-US"/>
          </a:p>
        </p:txBody>
      </p:sp>
    </p:spTree>
    <p:extLst>
      <p:ext uri="{BB962C8B-B14F-4D97-AF65-F5344CB8AC3E}">
        <p14:creationId xmlns:p14="http://schemas.microsoft.com/office/powerpoint/2010/main" val="380983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Let’s talk about leases for a second.  Chances are, you are going to rent land before you buy land.  Most farmland rental in North Carolina is done on a handshake, there’s no written agreement.  The tenant follows normal farming practices that are customary in the area, and there’s not much to get in a fuss over because our state statute allows a farmer to collect his or her crops at the end of the season if the land is sold out from under them.  You will be challenged to find some landowners willing to write out an agreement.  This is fine but don’t count on being on that land for too long before they commit to a writing or even sale discussions.</a:t>
            </a:r>
          </a:p>
          <a:p>
            <a:endParaRPr lang="en-US" dirty="0" smtClean="0"/>
          </a:p>
          <a:p>
            <a:r>
              <a:rPr lang="en-US" dirty="0" smtClean="0"/>
              <a:t>Always remember that when renting land, you are just paying for access to it, you aren’t earning any equity.  Without going into the ins or outs of leasing vs. purchasing, just know this equity in land you own will continue to help you with operating money as the years go by.</a:t>
            </a:r>
          </a:p>
          <a:p>
            <a:endParaRPr lang="en-US" dirty="0" smtClean="0"/>
          </a:p>
          <a:p>
            <a:r>
              <a:rPr lang="en-US" dirty="0" smtClean="0"/>
              <a:t>Take heart though that many newer landowners, baby-boomers that have inherited land or have bought it but aren’t going to farm it, they are looking for tenants to keep the land farmed and clear of trees, and in my experience seem more </a:t>
            </a:r>
            <a:r>
              <a:rPr lang="en-US" dirty="0" err="1" smtClean="0"/>
              <a:t>atuned</a:t>
            </a:r>
            <a:r>
              <a:rPr lang="en-US" dirty="0" smtClean="0"/>
              <a:t> to having a written agreement.</a:t>
            </a:r>
          </a:p>
          <a:p>
            <a:endParaRPr lang="en-US" dirty="0" smtClean="0"/>
          </a:p>
          <a:p>
            <a:r>
              <a:rPr lang="en-US" dirty="0" smtClean="0"/>
              <a:t>A written lease is a legally enforceable piece of paper that, if one of you breaks it, then the other has to make a decision how to enforce it.  For the landowner it’s easier, they can just move to evict you and you have to argue to a court why you should stay.  For you the farmer it’s harder:  if a landowner breaks the lease (</a:t>
            </a:r>
            <a:r>
              <a:rPr lang="en-US" dirty="0" err="1" smtClean="0"/>
              <a:t>ie</a:t>
            </a:r>
            <a:r>
              <a:rPr lang="en-US" dirty="0" smtClean="0"/>
              <a:t>. won’t let you on the land), or if the land is sold, you have to make a decision whether it is worth the money to enforce the lease or walk away.  </a:t>
            </a:r>
          </a:p>
          <a:p>
            <a:endParaRPr lang="en-US" dirty="0" smtClean="0"/>
          </a:p>
          <a:p>
            <a:r>
              <a:rPr lang="en-US" dirty="0" smtClean="0"/>
              <a:t>Either way, a written lease is the foundation of the agreement you the farmer reach with the landowner, and it goes very very far in mitigating the risk that there is going to be a disagreement between you.</a:t>
            </a:r>
            <a:endParaRPr lang="en-US" dirty="0"/>
          </a:p>
        </p:txBody>
      </p:sp>
      <p:sp>
        <p:nvSpPr>
          <p:cNvPr id="4" name="Slide Number Placeholder 3"/>
          <p:cNvSpPr>
            <a:spLocks noGrp="1"/>
          </p:cNvSpPr>
          <p:nvPr>
            <p:ph type="sldNum" sz="quarter" idx="10"/>
          </p:nvPr>
        </p:nvSpPr>
        <p:spPr/>
        <p:txBody>
          <a:bodyPr/>
          <a:lstStyle/>
          <a:p>
            <a:fld id="{D2AB2F63-B549-4FB3-A6DA-90453909E7D2}" type="slidenum">
              <a:rPr lang="en-US" smtClean="0"/>
              <a:pPr/>
              <a:t>26</a:t>
            </a:fld>
            <a:endParaRPr lang="en-US"/>
          </a:p>
        </p:txBody>
      </p:sp>
    </p:spTree>
    <p:extLst>
      <p:ext uri="{BB962C8B-B14F-4D97-AF65-F5344CB8AC3E}">
        <p14:creationId xmlns:p14="http://schemas.microsoft.com/office/powerpoint/2010/main" val="855267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So a bit about the terms of the lease.  The minimum needed to have an enforceable lease are 1) correct identity of the parties (remember you need to know the person you are dealing with has the authority to lease you the land, remember the slides back there on forms of ownership!), 2) the identity of the property you will have access to; 3) the term of the lease, and 4) how much you are going to pay for using the land.</a:t>
            </a:r>
          </a:p>
          <a:p>
            <a:endParaRPr lang="en-US" dirty="0" smtClean="0"/>
          </a:p>
          <a:p>
            <a:r>
              <a:rPr lang="en-US" dirty="0" smtClean="0"/>
              <a:t>Leases can be cash rent (where you just pay a specified amount either per acre or calculated for the whole farm), or they can be share leases, where the landowner takes some of the risk by helping provide certain inputs, and the payment they receive may be a combination of cash rent and a percentage of receipts.  </a:t>
            </a:r>
          </a:p>
          <a:p>
            <a:endParaRPr lang="en-US" dirty="0" smtClean="0"/>
          </a:p>
          <a:p>
            <a:r>
              <a:rPr lang="en-US" dirty="0" smtClean="0"/>
              <a:t>As far as describing the land, specify the acreage, note the PIN, maybe even cite a deed book and page reference the property.  If you are getting access to a certain portion of a larger tract or farm, you might attach a </a:t>
            </a:r>
            <a:r>
              <a:rPr lang="en-US" dirty="0" err="1" smtClean="0"/>
              <a:t>google</a:t>
            </a:r>
            <a:r>
              <a:rPr lang="en-US" dirty="0" smtClean="0"/>
              <a:t> earth image as a marked exhibit with the farmed area shaded in.  Be sure you access is marked too.</a:t>
            </a:r>
          </a:p>
          <a:p>
            <a:endParaRPr lang="en-US" dirty="0" smtClean="0"/>
          </a:p>
          <a:p>
            <a:r>
              <a:rPr lang="en-US" dirty="0" smtClean="0"/>
              <a:t>It benefits you to keep the description of what you are farming as general as possible.  The landowner may have certain land management expectations from you from peripheral areas, just make sure these are spelled out and given a value if possible.</a:t>
            </a:r>
          </a:p>
          <a:p>
            <a:endParaRPr lang="en-US" dirty="0" smtClean="0"/>
          </a:p>
          <a:p>
            <a:r>
              <a:rPr lang="en-US" dirty="0" smtClean="0"/>
              <a:t>Again, the biggest value of the lease is making it clear to would be purchasers that you have the rights to use the land for a certain time.  To that end, leases in excess of 3 years must be recorded in the county deed office, otherwise they aren’t enforceable against another claimant.  </a:t>
            </a:r>
            <a:endParaRPr lang="en-US" dirty="0"/>
          </a:p>
        </p:txBody>
      </p:sp>
      <p:sp>
        <p:nvSpPr>
          <p:cNvPr id="4" name="Slide Number Placeholder 3"/>
          <p:cNvSpPr>
            <a:spLocks noGrp="1"/>
          </p:cNvSpPr>
          <p:nvPr>
            <p:ph type="sldNum" sz="quarter" idx="10"/>
          </p:nvPr>
        </p:nvSpPr>
        <p:spPr/>
        <p:txBody>
          <a:bodyPr/>
          <a:lstStyle/>
          <a:p>
            <a:fld id="{D2AB2F63-B549-4FB3-A6DA-90453909E7D2}" type="slidenum">
              <a:rPr lang="en-US" smtClean="0"/>
              <a:pPr/>
              <a:t>27</a:t>
            </a:fld>
            <a:endParaRPr lang="en-US"/>
          </a:p>
        </p:txBody>
      </p:sp>
    </p:spTree>
    <p:extLst>
      <p:ext uri="{BB962C8B-B14F-4D97-AF65-F5344CB8AC3E}">
        <p14:creationId xmlns:p14="http://schemas.microsoft.com/office/powerpoint/2010/main" val="1535272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D480A359-2FB3-4847-9D97-3491754AA7F9}" type="datetimeFigureOut">
              <a:rPr lang="en-US"/>
              <a:pPr>
                <a:defRPr/>
              </a:pPr>
              <a:t>11/14/2018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E82176-A547-F94B-AC51-D6E9C882CB88}" type="slidenum">
              <a:rPr lang="en-US"/>
              <a:pPr>
                <a:defRPr/>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9400" y="6056608"/>
            <a:ext cx="1117600" cy="599484"/>
          </a:xfrm>
          <a:prstGeom prst="rect">
            <a:avLst/>
          </a:prstGeom>
        </p:spPr>
      </p:pic>
    </p:spTree>
    <p:extLst>
      <p:ext uri="{BB962C8B-B14F-4D97-AF65-F5344CB8AC3E}">
        <p14:creationId xmlns:p14="http://schemas.microsoft.com/office/powerpoint/2010/main" val="788444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BC5DAC-1A13-D34F-9418-D6257772B49C}" type="datetimeFigureOut">
              <a:rPr lang="en-US"/>
              <a:pPr>
                <a:defRPr/>
              </a:pPr>
              <a:t>11/14/2018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9610A8-B29A-B34A-A0B5-3DF26A2EB850}" type="slidenum">
              <a:rPr lang="en-US"/>
              <a:pPr>
                <a:defRPr/>
              </a:pPr>
              <a:t>‹#›</a:t>
            </a:fld>
            <a:endParaRPr lang="en-US"/>
          </a:p>
        </p:txBody>
      </p:sp>
    </p:spTree>
    <p:extLst>
      <p:ext uri="{BB962C8B-B14F-4D97-AF65-F5344CB8AC3E}">
        <p14:creationId xmlns:p14="http://schemas.microsoft.com/office/powerpoint/2010/main" val="215469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EC0D93-568E-6D41-8E6D-0963A71A503C}" type="datetimeFigureOut">
              <a:rPr lang="en-US"/>
              <a:pPr>
                <a:defRPr/>
              </a:pPr>
              <a:t>11/14/2018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2D0221-73D0-6245-9CCD-73A1D8FCB5E4}" type="slidenum">
              <a:rPr lang="en-US"/>
              <a:pPr>
                <a:defRPr/>
              </a:pPr>
              <a:t>‹#›</a:t>
            </a:fld>
            <a:endParaRPr lang="en-US"/>
          </a:p>
        </p:txBody>
      </p:sp>
    </p:spTree>
    <p:extLst>
      <p:ext uri="{BB962C8B-B14F-4D97-AF65-F5344CB8AC3E}">
        <p14:creationId xmlns:p14="http://schemas.microsoft.com/office/powerpoint/2010/main" val="826510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128603A-2399-D64A-8203-C8F297F981E8}" type="datetimeFigureOut">
              <a:rPr lang="en-US"/>
              <a:pPr>
                <a:defRPr/>
              </a:pPr>
              <a:t>11/14/2018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F2C605-4958-CF43-AA48-80339EFDB0AF}" type="slidenum">
              <a:rPr lang="en-US"/>
              <a:pPr>
                <a:defRPr/>
              </a:pPr>
              <a:t>‹#›</a:t>
            </a:fld>
            <a:endParaRPr lang="en-US"/>
          </a:p>
        </p:txBody>
      </p:sp>
      <p:pic>
        <p:nvPicPr>
          <p:cNvPr id="7" name="Picture 6" descr="IMAGES.BLF banner soybean shacks home"/>
          <p:cNvPicPr>
            <a:picLocks noChangeAspect="1"/>
          </p:cNvPicPr>
          <p:nvPr userDrawn="1"/>
        </p:nvPicPr>
        <p:blipFill>
          <a:blip r:embed="rId2">
            <a:alphaModFix amt="25000"/>
            <a:extLst>
              <a:ext uri="{28A0092B-C50C-407E-A947-70E740481C1C}">
                <a14:useLocalDpi xmlns:a14="http://schemas.microsoft.com/office/drawing/2010/main" val="0"/>
              </a:ext>
            </a:extLst>
          </a:blip>
          <a:srcRect/>
          <a:stretch>
            <a:fillRect/>
          </a:stretch>
        </p:blipFill>
        <p:spPr bwMode="auto">
          <a:xfrm>
            <a:off x="-176204" y="2640013"/>
            <a:ext cx="9431964" cy="4350820"/>
          </a:xfrm>
          <a:prstGeom prst="rect">
            <a:avLst/>
          </a:prstGeom>
          <a:noFill/>
          <a:ln>
            <a:noFill/>
          </a:ln>
          <a:extLst>
            <a:ext uri="{909E8E84-426E-40DD-AFC4-6F175D3DCCD1}">
              <a14:hiddenFill xmlns:a14="http://schemas.microsoft.com/office/drawing/2010/main">
                <a:solidFill>
                  <a:srgbClr val="FFFFFF">
                    <a:alpha val="25098"/>
                  </a:srgb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7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CF71F39-3D09-F149-B1A1-DC2A7DB4A435}" type="datetimeFigureOut">
              <a:rPr lang="en-US"/>
              <a:pPr>
                <a:defRPr/>
              </a:pPr>
              <a:t>11/14/2018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A6BD0F-ABBC-C14D-BC96-77BE126A748B}" type="slidenum">
              <a:rPr lang="en-US"/>
              <a:pPr>
                <a:defRPr/>
              </a:pPr>
              <a:t>‹#›</a:t>
            </a:fld>
            <a:endParaRPr lang="en-US"/>
          </a:p>
        </p:txBody>
      </p:sp>
    </p:spTree>
    <p:extLst>
      <p:ext uri="{BB962C8B-B14F-4D97-AF65-F5344CB8AC3E}">
        <p14:creationId xmlns:p14="http://schemas.microsoft.com/office/powerpoint/2010/main" val="3944886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68500"/>
            <a:ext cx="4038600" cy="4157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68500"/>
            <a:ext cx="4038600" cy="4157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7E7E973-E761-9943-801C-DE1E51E28431}" type="datetimeFigureOut">
              <a:rPr lang="en-US"/>
              <a:pPr>
                <a:defRPr/>
              </a:pPr>
              <a:t>11/14/2018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35E9FC-F6D5-0349-BBED-EA7D7A9BC49B}" type="slidenum">
              <a:rPr lang="en-US"/>
              <a:pPr>
                <a:defRPr/>
              </a:pPr>
              <a:t>‹#›</a:t>
            </a:fld>
            <a:endParaRPr lang="en-US"/>
          </a:p>
        </p:txBody>
      </p:sp>
    </p:spTree>
    <p:extLst>
      <p:ext uri="{BB962C8B-B14F-4D97-AF65-F5344CB8AC3E}">
        <p14:creationId xmlns:p14="http://schemas.microsoft.com/office/powerpoint/2010/main" val="1785265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8ACE534-2B3A-FA4B-B87A-8AC244117610}" type="datetimeFigureOut">
              <a:rPr lang="en-US"/>
              <a:pPr>
                <a:defRPr/>
              </a:pPr>
              <a:t>11/14/2018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B5B94E0-5E06-6D42-A41D-50D581B40900}" type="slidenum">
              <a:rPr lang="en-US"/>
              <a:pPr>
                <a:defRPr/>
              </a:pPr>
              <a:t>‹#›</a:t>
            </a:fld>
            <a:endParaRPr lang="en-US"/>
          </a:p>
        </p:txBody>
      </p:sp>
    </p:spTree>
    <p:extLst>
      <p:ext uri="{BB962C8B-B14F-4D97-AF65-F5344CB8AC3E}">
        <p14:creationId xmlns:p14="http://schemas.microsoft.com/office/powerpoint/2010/main" val="760394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2CDFFB5-C0BC-DE4D-9A38-E0EE75FC9E15}" type="datetimeFigureOut">
              <a:rPr lang="en-US"/>
              <a:pPr>
                <a:defRPr/>
              </a:pPr>
              <a:t>11/14/2018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2AB7D4D-4E81-5B40-91F6-CF14C25F8623}" type="slidenum">
              <a:rPr lang="en-US"/>
              <a:pPr>
                <a:defRPr/>
              </a:pPr>
              <a:t>‹#›</a:t>
            </a:fld>
            <a:endParaRPr lang="en-US"/>
          </a:p>
        </p:txBody>
      </p:sp>
    </p:spTree>
    <p:extLst>
      <p:ext uri="{BB962C8B-B14F-4D97-AF65-F5344CB8AC3E}">
        <p14:creationId xmlns:p14="http://schemas.microsoft.com/office/powerpoint/2010/main" val="876286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42570F-F7E3-1F40-B6F3-59FE945D5A70}" type="datetimeFigureOut">
              <a:rPr lang="en-US"/>
              <a:pPr>
                <a:defRPr/>
              </a:pPr>
              <a:t>11/14/2018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35B2FA7-4FDB-5643-811E-7991DEE50B01}" type="slidenum">
              <a:rPr lang="en-US"/>
              <a:pPr>
                <a:defRPr/>
              </a:pPr>
              <a:t>‹#›</a:t>
            </a:fld>
            <a:endParaRPr lang="en-US"/>
          </a:p>
        </p:txBody>
      </p:sp>
    </p:spTree>
    <p:extLst>
      <p:ext uri="{BB962C8B-B14F-4D97-AF65-F5344CB8AC3E}">
        <p14:creationId xmlns:p14="http://schemas.microsoft.com/office/powerpoint/2010/main" val="2779307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71E9B0-C3DF-544F-BB14-A487ECCC7F43}" type="datetimeFigureOut">
              <a:rPr lang="en-US"/>
              <a:pPr>
                <a:defRPr/>
              </a:pPr>
              <a:t>11/14/2018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DD8B14-AE1E-054C-8668-93D0F0400A18}" type="slidenum">
              <a:rPr lang="en-US"/>
              <a:pPr>
                <a:defRPr/>
              </a:pPr>
              <a:t>‹#›</a:t>
            </a:fld>
            <a:endParaRPr lang="en-US"/>
          </a:p>
        </p:txBody>
      </p:sp>
    </p:spTree>
    <p:extLst>
      <p:ext uri="{BB962C8B-B14F-4D97-AF65-F5344CB8AC3E}">
        <p14:creationId xmlns:p14="http://schemas.microsoft.com/office/powerpoint/2010/main" val="4059402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5C4B1CF-5E0C-5D41-A3E2-D78942339385}" type="datetimeFigureOut">
              <a:rPr lang="en-US"/>
              <a:pPr>
                <a:defRPr/>
              </a:pPr>
              <a:t>11/14/2018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EF0004-A563-C64B-9FAD-6198662E1BD1}" type="slidenum">
              <a:rPr lang="en-US"/>
              <a:pPr>
                <a:defRPr/>
              </a:pPr>
              <a:t>‹#›</a:t>
            </a:fld>
            <a:endParaRPr lang="en-US"/>
          </a:p>
        </p:txBody>
      </p:sp>
    </p:spTree>
    <p:extLst>
      <p:ext uri="{BB962C8B-B14F-4D97-AF65-F5344CB8AC3E}">
        <p14:creationId xmlns:p14="http://schemas.microsoft.com/office/powerpoint/2010/main" val="1214909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900113"/>
            <a:ext cx="8229600" cy="106838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Headline Line One</a:t>
            </a:r>
            <a:br>
              <a:rPr lang="en-US" dirty="0"/>
            </a:br>
            <a:r>
              <a:rPr lang="en-US" dirty="0"/>
              <a:t>Headline Line Two</a:t>
            </a:r>
          </a:p>
        </p:txBody>
      </p:sp>
      <p:sp>
        <p:nvSpPr>
          <p:cNvPr id="1027" name="Text Placeholder 2"/>
          <p:cNvSpPr>
            <a:spLocks noGrp="1"/>
          </p:cNvSpPr>
          <p:nvPr>
            <p:ph type="body" idx="1"/>
          </p:nvPr>
        </p:nvSpPr>
        <p:spPr bwMode="auto">
          <a:xfrm>
            <a:off x="457200" y="3022600"/>
            <a:ext cx="8229600" cy="31035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Arial" panose="020B0604020202020204" pitchFamily="34" charset="0"/>
                <a:ea typeface="+mn-ea"/>
                <a:cs typeface="Arial" panose="020B0604020202020204" pitchFamily="34" charset="0"/>
              </a:defRPr>
            </a:lvl1pPr>
          </a:lstStyle>
          <a:p>
            <a:pPr>
              <a:defRPr/>
            </a:pPr>
            <a:fld id="{C944504B-B211-B34D-97AF-78446C71FCDD}" type="datetimeFigureOut">
              <a:rPr lang="en-US" smtClean="0"/>
              <a:pPr>
                <a:defRPr/>
              </a:pPr>
              <a:t>11/14/2018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0EF7D53D-272A-624E-BE3D-99D13E2B4193}" type="slidenum">
              <a:rPr lang="en-US"/>
              <a:pPr>
                <a:defRPr/>
              </a:pPr>
              <a:t>‹#›</a:t>
            </a:fld>
            <a:endParaRPr lang="en-US" dirty="0"/>
          </a:p>
        </p:txBody>
      </p:sp>
      <p:pic>
        <p:nvPicPr>
          <p:cNvPr id="3" name="Picture 2" descr="CALSpowerpoint-Header.eps"/>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12700"/>
            <a:ext cx="9162288" cy="47018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3200" b="1" kern="1200">
          <a:solidFill>
            <a:schemeClr val="tx1"/>
          </a:solidFill>
          <a:latin typeface="Arial"/>
          <a:ea typeface="ＭＳ Ｐゴシック" charset="0"/>
          <a:cs typeface="Arial"/>
        </a:defRPr>
      </a:lvl1pPr>
      <a:lvl2pPr algn="ctr" defTabSz="457200" rtl="0" eaLnBrk="1" fontAlgn="base" hangingPunct="1">
        <a:spcBef>
          <a:spcPct val="0"/>
        </a:spcBef>
        <a:spcAft>
          <a:spcPct val="0"/>
        </a:spcAft>
        <a:defRPr sz="3200" b="1">
          <a:solidFill>
            <a:schemeClr val="tx1"/>
          </a:solidFill>
          <a:latin typeface="Arial" charset="0"/>
          <a:ea typeface="ＭＳ Ｐゴシック" charset="0"/>
        </a:defRPr>
      </a:lvl2pPr>
      <a:lvl3pPr algn="ctr" defTabSz="457200" rtl="0" eaLnBrk="1" fontAlgn="base" hangingPunct="1">
        <a:spcBef>
          <a:spcPct val="0"/>
        </a:spcBef>
        <a:spcAft>
          <a:spcPct val="0"/>
        </a:spcAft>
        <a:defRPr sz="3200" b="1">
          <a:solidFill>
            <a:schemeClr val="tx1"/>
          </a:solidFill>
          <a:latin typeface="Arial" charset="0"/>
          <a:ea typeface="ＭＳ Ｐゴシック" charset="0"/>
        </a:defRPr>
      </a:lvl3pPr>
      <a:lvl4pPr algn="ctr" defTabSz="457200" rtl="0" eaLnBrk="1" fontAlgn="base" hangingPunct="1">
        <a:spcBef>
          <a:spcPct val="0"/>
        </a:spcBef>
        <a:spcAft>
          <a:spcPct val="0"/>
        </a:spcAft>
        <a:defRPr sz="3200" b="1">
          <a:solidFill>
            <a:schemeClr val="tx1"/>
          </a:solidFill>
          <a:latin typeface="Arial" charset="0"/>
          <a:ea typeface="ＭＳ Ｐゴシック" charset="0"/>
        </a:defRPr>
      </a:lvl4pPr>
      <a:lvl5pPr algn="ctr" defTabSz="457200" rtl="0" eaLnBrk="1" fontAlgn="base" hangingPunct="1">
        <a:spcBef>
          <a:spcPct val="0"/>
        </a:spcBef>
        <a:spcAft>
          <a:spcPct val="0"/>
        </a:spcAft>
        <a:defRPr sz="3200" b="1">
          <a:solidFill>
            <a:schemeClr val="tx1"/>
          </a:solidFill>
          <a:latin typeface="Arial" charset="0"/>
          <a:ea typeface="ＭＳ Ｐゴシック" charset="0"/>
        </a:defRPr>
      </a:lvl5pPr>
      <a:lvl6pPr marL="457200" algn="ctr" defTabSz="457200" rtl="0" eaLnBrk="1" fontAlgn="base" hangingPunct="1">
        <a:spcBef>
          <a:spcPct val="0"/>
        </a:spcBef>
        <a:spcAft>
          <a:spcPct val="0"/>
        </a:spcAft>
        <a:defRPr sz="3200" b="1">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3200" b="1">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3200" b="1">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3200" b="1">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kern="1200">
          <a:solidFill>
            <a:schemeClr val="tx1"/>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sz="1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mailto:rabrana2@ncsu.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0780" y="621923"/>
            <a:ext cx="8075848" cy="1636022"/>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tlCol="0">
            <a:normAutofit fontScale="90000"/>
          </a:bodyPr>
          <a:lstStyle/>
          <a:p>
            <a:pPr algn="r" eaLnBrk="1" fontAlgn="auto" hangingPunct="1">
              <a:spcAft>
                <a:spcPts val="0"/>
              </a:spcAft>
              <a:defRPr/>
            </a:pPr>
            <a:r>
              <a:rPr lang="en-US" sz="2400" i="1" dirty="0" smtClean="0">
                <a:latin typeface="Times New Roman"/>
                <a:ea typeface="+mj-ea"/>
                <a:cs typeface="Times New Roman"/>
              </a:rPr>
              <a:t>Planning the Future of Your Farm</a:t>
            </a:r>
            <a:br>
              <a:rPr lang="en-US" sz="2400" i="1" dirty="0" smtClean="0">
                <a:latin typeface="Times New Roman"/>
                <a:ea typeface="+mj-ea"/>
                <a:cs typeface="Times New Roman"/>
              </a:rPr>
            </a:br>
            <a:r>
              <a:rPr lang="en-US" sz="5300" dirty="0" smtClean="0">
                <a:latin typeface="Times New Roman"/>
                <a:ea typeface="+mj-ea"/>
                <a:cs typeface="Times New Roman"/>
              </a:rPr>
              <a:t>Farm Transfer and </a:t>
            </a:r>
            <a:br>
              <a:rPr lang="en-US" sz="5300" dirty="0" smtClean="0">
                <a:latin typeface="Times New Roman"/>
                <a:ea typeface="+mj-ea"/>
                <a:cs typeface="Times New Roman"/>
              </a:rPr>
            </a:br>
            <a:r>
              <a:rPr lang="en-US" sz="5300" dirty="0" smtClean="0">
                <a:latin typeface="Times New Roman"/>
                <a:ea typeface="+mj-ea"/>
                <a:cs typeface="Times New Roman"/>
              </a:rPr>
              <a:t>Related Legal Issues</a:t>
            </a:r>
            <a:endParaRPr lang="en-US" sz="5300" strike="sngStrike" dirty="0">
              <a:latin typeface="Times New Roman"/>
              <a:ea typeface="+mj-ea"/>
              <a:cs typeface="Times New Roman"/>
            </a:endParaRPr>
          </a:p>
        </p:txBody>
      </p:sp>
      <p:sp>
        <p:nvSpPr>
          <p:cNvPr id="3" name="Subtitle 2"/>
          <p:cNvSpPr>
            <a:spLocks noGrp="1"/>
          </p:cNvSpPr>
          <p:nvPr>
            <p:ph type="subTitle" idx="1"/>
          </p:nvPr>
        </p:nvSpPr>
        <p:spPr>
          <a:xfrm>
            <a:off x="1979613" y="2531745"/>
            <a:ext cx="6400800" cy="2312988"/>
          </a:xfrm>
        </p:spPr>
        <p:txBody>
          <a:bodyPr rtlCol="0">
            <a:normAutofit/>
          </a:bodyPr>
          <a:lstStyle/>
          <a:p>
            <a:pPr algn="r" eaLnBrk="1" fontAlgn="auto" hangingPunct="1">
              <a:spcAft>
                <a:spcPts val="0"/>
              </a:spcAft>
              <a:buFont typeface="Arial"/>
              <a:buNone/>
              <a:defRPr/>
            </a:pPr>
            <a:r>
              <a:rPr lang="en-US" sz="2200" dirty="0" smtClean="0">
                <a:latin typeface="Times New Roman"/>
                <a:ea typeface="+mn-ea"/>
                <a:cs typeface="Times New Roman"/>
              </a:rPr>
              <a:t>Andrew Branan, JD</a:t>
            </a:r>
          </a:p>
          <a:p>
            <a:pPr algn="r" eaLnBrk="1" fontAlgn="auto" hangingPunct="1">
              <a:spcAft>
                <a:spcPts val="0"/>
              </a:spcAft>
              <a:buFont typeface="Arial"/>
              <a:buNone/>
              <a:defRPr/>
            </a:pPr>
            <a:r>
              <a:rPr lang="en-US" sz="2200" dirty="0" smtClean="0">
                <a:latin typeface="Times New Roman"/>
                <a:ea typeface="+mn-ea"/>
                <a:cs typeface="Times New Roman"/>
              </a:rPr>
              <a:t>Assistant Extension Professor</a:t>
            </a:r>
          </a:p>
          <a:p>
            <a:pPr algn="r" eaLnBrk="1" fontAlgn="auto" hangingPunct="1">
              <a:spcAft>
                <a:spcPts val="0"/>
              </a:spcAft>
              <a:buFont typeface="Arial"/>
              <a:buNone/>
              <a:defRPr/>
            </a:pPr>
            <a:r>
              <a:rPr lang="en-US" sz="2200" dirty="0" smtClean="0">
                <a:latin typeface="Times New Roman"/>
                <a:ea typeface="+mn-ea"/>
                <a:cs typeface="Times New Roman"/>
              </a:rPr>
              <a:t>Department of Agriculture and Resource Economics</a:t>
            </a:r>
          </a:p>
          <a:p>
            <a:pPr algn="r" eaLnBrk="1" fontAlgn="auto" hangingPunct="1">
              <a:spcAft>
                <a:spcPts val="0"/>
              </a:spcAft>
              <a:buFont typeface="Arial"/>
              <a:buNone/>
              <a:defRPr/>
            </a:pPr>
            <a:r>
              <a:rPr lang="en-US" sz="2200" dirty="0" smtClean="0">
                <a:latin typeface="Times New Roman"/>
                <a:ea typeface="+mn-ea"/>
                <a:cs typeface="Times New Roman"/>
              </a:rPr>
              <a:t>North Carolina State University</a:t>
            </a:r>
          </a:p>
          <a:p>
            <a:pPr algn="r" eaLnBrk="1" fontAlgn="auto" hangingPunct="1">
              <a:spcAft>
                <a:spcPts val="0"/>
              </a:spcAft>
              <a:buFont typeface="Arial"/>
              <a:buNone/>
              <a:defRPr/>
            </a:pPr>
            <a:r>
              <a:rPr lang="en-US" sz="2200" dirty="0" smtClean="0">
                <a:latin typeface="Times New Roman"/>
                <a:ea typeface="+mn-ea"/>
                <a:cs typeface="Times New Roman"/>
              </a:rPr>
              <a:t>rabrana2@ncsu.edu</a:t>
            </a:r>
            <a:endParaRPr lang="en-US" sz="2200" dirty="0">
              <a:latin typeface="Times New Roman"/>
              <a:ea typeface="+mn-ea"/>
              <a:cs typeface="Times New Roman"/>
            </a:endParaRPr>
          </a:p>
        </p:txBody>
      </p:sp>
      <p:pic>
        <p:nvPicPr>
          <p:cNvPr id="4" name="Picture 3" descr="Washington County Blacklands farm.psd"/>
          <p:cNvPicPr>
            <a:picLocks noChangeAspect="1"/>
          </p:cNvPicPr>
          <p:nvPr/>
        </p:nvPicPr>
        <p:blipFill>
          <a:blip r:embed="rId2"/>
          <a:stretch>
            <a:fillRect/>
          </a:stretch>
        </p:blipFill>
        <p:spPr>
          <a:xfrm>
            <a:off x="0" y="4314825"/>
            <a:ext cx="9144001" cy="2543175"/>
          </a:xfrm>
          <a:prstGeom prst="rect">
            <a:avLst/>
          </a:prstGeom>
          <a:ln>
            <a:noFill/>
          </a:ln>
          <a:effectLst>
            <a:softEdge rad="279400"/>
          </a:effectLst>
        </p:spPr>
      </p:pic>
    </p:spTree>
    <p:extLst>
      <p:ext uri="{BB962C8B-B14F-4D97-AF65-F5344CB8AC3E}">
        <p14:creationId xmlns:p14="http://schemas.microsoft.com/office/powerpoint/2010/main" val="1547522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3" descr="Screen shot 2013-03-26 at 10.08.57 PM.png"/>
          <p:cNvPicPr>
            <a:picLocks noChangeAspect="1"/>
          </p:cNvPicPr>
          <p:nvPr/>
        </p:nvPicPr>
        <p:blipFill>
          <a:blip r:embed="rId2">
            <a:alphaModFix amt="5000"/>
            <a:extLst>
              <a:ext uri="{28A0092B-C50C-407E-A947-70E740481C1C}">
                <a14:useLocalDpi xmlns:a14="http://schemas.microsoft.com/office/drawing/2010/main" val="0"/>
              </a:ext>
            </a:extLst>
          </a:blip>
          <a:srcRect/>
          <a:stretch>
            <a:fillRect/>
          </a:stretch>
        </p:blipFill>
        <p:spPr bwMode="auto">
          <a:xfrm>
            <a:off x="115888" y="1316038"/>
            <a:ext cx="9028112" cy="4745037"/>
          </a:xfrm>
          <a:prstGeom prst="rect">
            <a:avLst/>
          </a:prstGeom>
          <a:noFill/>
          <a:ln>
            <a:noFill/>
          </a:ln>
          <a:extLst>
            <a:ext uri="{909E8E84-426E-40DD-AFC4-6F175D3DCCD1}">
              <a14:hiddenFill xmlns:a14="http://schemas.microsoft.com/office/drawing/2010/main">
                <a:solidFill>
                  <a:srgbClr val="FFFFFF">
                    <a:alpha val="5098"/>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Title 1"/>
          <p:cNvSpPr>
            <a:spLocks noGrp="1"/>
          </p:cNvSpPr>
          <p:nvPr>
            <p:ph type="title"/>
          </p:nvPr>
        </p:nvSpPr>
        <p:spPr>
          <a:xfrm>
            <a:off x="457200" y="349251"/>
            <a:ext cx="8229600" cy="1068387"/>
          </a:xfrm>
        </p:spPr>
        <p:txBody>
          <a:bodyPr/>
          <a:lstStyle/>
          <a:p>
            <a:pPr eaLnBrk="1" hangingPunct="1"/>
            <a:r>
              <a:rPr lang="en-US" altLang="en-US">
                <a:ea typeface="ＭＳ Ｐゴシック" charset="-128"/>
              </a:rPr>
              <a:t>Real Property 101</a:t>
            </a:r>
          </a:p>
        </p:txBody>
      </p:sp>
      <p:sp>
        <p:nvSpPr>
          <p:cNvPr id="3" name="Content Placeholder 2"/>
          <p:cNvSpPr>
            <a:spLocks noGrp="1"/>
          </p:cNvSpPr>
          <p:nvPr>
            <p:ph idx="1"/>
          </p:nvPr>
        </p:nvSpPr>
        <p:spPr>
          <a:xfrm>
            <a:off x="678426" y="1597896"/>
            <a:ext cx="8229600" cy="5232400"/>
          </a:xfrm>
        </p:spPr>
        <p:txBody>
          <a:bodyPr>
            <a:normAutofit/>
          </a:bodyPr>
          <a:lstStyle/>
          <a:p>
            <a:pPr eaLnBrk="1" hangingPunct="1">
              <a:lnSpc>
                <a:spcPct val="80000"/>
              </a:lnSpc>
            </a:pPr>
            <a:r>
              <a:rPr lang="en-US" altLang="en-US" sz="2500" dirty="0">
                <a:ea typeface="ＭＳ Ｐゴシック" charset="-128"/>
              </a:rPr>
              <a:t>Life Estate</a:t>
            </a:r>
          </a:p>
          <a:p>
            <a:pPr lvl="1" eaLnBrk="1" hangingPunct="1">
              <a:lnSpc>
                <a:spcPct val="80000"/>
              </a:lnSpc>
            </a:pPr>
            <a:r>
              <a:rPr lang="en-US" altLang="en-US" sz="2200" dirty="0">
                <a:ea typeface="ＭＳ Ｐゴシック" charset="-128"/>
              </a:rPr>
              <a:t>Life tenant pays taxes, collects rents, no “waste”</a:t>
            </a:r>
            <a:endParaRPr lang="en-US" altLang="ja-JP" sz="2200" dirty="0">
              <a:ea typeface="ＭＳ Ｐゴシック" charset="-128"/>
            </a:endParaRPr>
          </a:p>
          <a:p>
            <a:pPr eaLnBrk="1" hangingPunct="1">
              <a:lnSpc>
                <a:spcPct val="80000"/>
              </a:lnSpc>
            </a:pPr>
            <a:r>
              <a:rPr lang="en-US" altLang="en-US" sz="2500" dirty="0">
                <a:ea typeface="ＭＳ Ｐゴシック" charset="-128"/>
              </a:rPr>
              <a:t>Tenancy in Common</a:t>
            </a:r>
          </a:p>
          <a:p>
            <a:pPr lvl="1" eaLnBrk="1" hangingPunct="1">
              <a:lnSpc>
                <a:spcPct val="80000"/>
              </a:lnSpc>
            </a:pPr>
            <a:r>
              <a:rPr lang="en-US" altLang="en-US" sz="2200" dirty="0">
                <a:ea typeface="ＭＳ Ｐゴシック" charset="-128"/>
              </a:rPr>
              <a:t>Undivided interest in entire parcel</a:t>
            </a:r>
          </a:p>
          <a:p>
            <a:pPr eaLnBrk="1" hangingPunct="1">
              <a:lnSpc>
                <a:spcPct val="80000"/>
              </a:lnSpc>
            </a:pPr>
            <a:r>
              <a:rPr lang="en-US" altLang="en-US" sz="2500" dirty="0">
                <a:ea typeface="ＭＳ Ｐゴシック" charset="-128"/>
              </a:rPr>
              <a:t>Joint Tenancy with Rights of Survivorship</a:t>
            </a:r>
          </a:p>
          <a:p>
            <a:pPr lvl="1" eaLnBrk="1" hangingPunct="1">
              <a:lnSpc>
                <a:spcPct val="80000"/>
              </a:lnSpc>
            </a:pPr>
            <a:r>
              <a:rPr lang="en-US" altLang="en-US" sz="2200" dirty="0">
                <a:ea typeface="ＭＳ Ｐゴシック" charset="-128"/>
              </a:rPr>
              <a:t>Rarity in land</a:t>
            </a:r>
          </a:p>
          <a:p>
            <a:pPr lvl="1" eaLnBrk="1" hangingPunct="1">
              <a:lnSpc>
                <a:spcPct val="80000"/>
              </a:lnSpc>
            </a:pPr>
            <a:r>
              <a:rPr lang="en-US" altLang="en-US" sz="2200" dirty="0">
                <a:ea typeface="ＭＳ Ｐゴシック" charset="-128"/>
              </a:rPr>
              <a:t>Common with bank accounts and stock</a:t>
            </a:r>
          </a:p>
          <a:p>
            <a:pPr eaLnBrk="1" hangingPunct="1">
              <a:lnSpc>
                <a:spcPct val="80000"/>
              </a:lnSpc>
            </a:pPr>
            <a:r>
              <a:rPr lang="en-US" altLang="en-US" sz="2500" dirty="0">
                <a:ea typeface="ＭＳ Ｐゴシック" charset="-128"/>
              </a:rPr>
              <a:t>Tenancy by the Entireties</a:t>
            </a:r>
          </a:p>
          <a:p>
            <a:pPr lvl="1" eaLnBrk="1" hangingPunct="1">
              <a:lnSpc>
                <a:spcPct val="80000"/>
              </a:lnSpc>
            </a:pPr>
            <a:r>
              <a:rPr lang="en-US" altLang="en-US" sz="2200" dirty="0">
                <a:ea typeface="ＭＳ Ｐゴシック" charset="-128"/>
              </a:rPr>
              <a:t>Property </a:t>
            </a:r>
            <a:r>
              <a:rPr lang="en-US" altLang="en-US" sz="2200" b="1" i="1" dirty="0">
                <a:ea typeface="ＭＳ Ｐゴシック" charset="-128"/>
              </a:rPr>
              <a:t>purchased</a:t>
            </a:r>
            <a:r>
              <a:rPr lang="en-US" altLang="en-US" sz="2200" dirty="0">
                <a:ea typeface="ＭＳ Ｐゴシック" charset="-128"/>
              </a:rPr>
              <a:t> during legal marriage</a:t>
            </a:r>
          </a:p>
          <a:p>
            <a:pPr eaLnBrk="1" hangingPunct="1">
              <a:lnSpc>
                <a:spcPct val="80000"/>
              </a:lnSpc>
            </a:pPr>
            <a:r>
              <a:rPr lang="en-US" altLang="en-US" sz="2500" dirty="0">
                <a:ea typeface="ＭＳ Ｐゴシック" charset="-128"/>
              </a:rPr>
              <a:t>Severed Interests</a:t>
            </a:r>
          </a:p>
          <a:p>
            <a:pPr lvl="1" eaLnBrk="1" hangingPunct="1">
              <a:lnSpc>
                <a:spcPct val="80000"/>
              </a:lnSpc>
            </a:pPr>
            <a:r>
              <a:rPr lang="en-US" altLang="en-US" sz="2200" dirty="0">
                <a:ea typeface="ＭＳ Ｐゴシック" charset="-128"/>
              </a:rPr>
              <a:t>Timber</a:t>
            </a:r>
          </a:p>
          <a:p>
            <a:pPr lvl="1" eaLnBrk="1" hangingPunct="1">
              <a:lnSpc>
                <a:spcPct val="80000"/>
              </a:lnSpc>
            </a:pPr>
            <a:r>
              <a:rPr lang="en-US" altLang="en-US" sz="2200" dirty="0">
                <a:ea typeface="ＭＳ Ｐゴシック" charset="-128"/>
              </a:rPr>
              <a:t>Hunting</a:t>
            </a:r>
          </a:p>
          <a:p>
            <a:pPr lvl="1" eaLnBrk="1" hangingPunct="1">
              <a:lnSpc>
                <a:spcPct val="80000"/>
              </a:lnSpc>
            </a:pPr>
            <a:r>
              <a:rPr lang="en-US" altLang="en-US" sz="2200" dirty="0">
                <a:ea typeface="ＭＳ Ｐゴシック" charset="-128"/>
              </a:rPr>
              <a:t>farming</a:t>
            </a:r>
          </a:p>
          <a:p>
            <a:pPr eaLnBrk="1" hangingPunct="1">
              <a:lnSpc>
                <a:spcPct val="80000"/>
              </a:lnSpc>
              <a:buFont typeface="Arial" charset="0"/>
              <a:buNone/>
            </a:pPr>
            <a:r>
              <a:rPr lang="en-US" altLang="en-US" sz="2500" dirty="0">
                <a:ea typeface="ＭＳ Ｐゴシック" charset="-128"/>
              </a:rPr>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4880" y="6517014"/>
            <a:ext cx="1676400" cy="259873"/>
          </a:xfrm>
          <a:prstGeom prst="rect">
            <a:avLst/>
          </a:prstGeom>
        </p:spPr>
      </p:pic>
    </p:spTree>
    <p:extLst>
      <p:ext uri="{BB962C8B-B14F-4D97-AF65-F5344CB8AC3E}">
        <p14:creationId xmlns:p14="http://schemas.microsoft.com/office/powerpoint/2010/main" val="104695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42451" y="522239"/>
            <a:ext cx="8229600" cy="1068387"/>
          </a:xfrm>
        </p:spPr>
        <p:txBody>
          <a:bodyPr/>
          <a:lstStyle/>
          <a:p>
            <a:pPr eaLnBrk="1" hangingPunct="1"/>
            <a:r>
              <a:rPr lang="en-US" altLang="en-US" dirty="0">
                <a:ea typeface="ＭＳ Ｐゴシック" charset="-128"/>
              </a:rPr>
              <a:t>Preventing Partition</a:t>
            </a:r>
          </a:p>
        </p:txBody>
      </p:sp>
      <p:sp>
        <p:nvSpPr>
          <p:cNvPr id="3" name="Content Placeholder 2"/>
          <p:cNvSpPr>
            <a:spLocks noGrp="1"/>
          </p:cNvSpPr>
          <p:nvPr>
            <p:ph idx="1"/>
          </p:nvPr>
        </p:nvSpPr>
        <p:spPr>
          <a:xfrm>
            <a:off x="589936" y="1590626"/>
            <a:ext cx="8244348" cy="4647944"/>
          </a:xfrm>
        </p:spPr>
        <p:txBody>
          <a:bodyPr>
            <a:normAutofit lnSpcReduction="10000"/>
          </a:bodyPr>
          <a:lstStyle/>
          <a:p>
            <a:pPr eaLnBrk="1" hangingPunct="1">
              <a:lnSpc>
                <a:spcPct val="80000"/>
              </a:lnSpc>
            </a:pPr>
            <a:r>
              <a:rPr lang="en-US" altLang="en-US" sz="2700" dirty="0">
                <a:ea typeface="ＭＳ Ｐゴシック" charset="-128"/>
              </a:rPr>
              <a:t>Tenant in common has right of partition land</a:t>
            </a:r>
          </a:p>
          <a:p>
            <a:pPr lvl="1" eaLnBrk="1" hangingPunct="1">
              <a:lnSpc>
                <a:spcPct val="80000"/>
              </a:lnSpc>
            </a:pPr>
            <a:r>
              <a:rPr lang="en-US" altLang="en-US" sz="2400" dirty="0">
                <a:ea typeface="ＭＳ Ｐゴシック" charset="-128"/>
              </a:rPr>
              <a:t>Actual Division (§46-1 </a:t>
            </a:r>
            <a:r>
              <a:rPr lang="en-US" altLang="en-US" sz="2400" i="1" dirty="0">
                <a:ea typeface="ＭＳ Ｐゴシック" charset="-128"/>
              </a:rPr>
              <a:t>et </a:t>
            </a:r>
            <a:r>
              <a:rPr lang="en-US" altLang="en-US" sz="2400" i="1" dirty="0" err="1">
                <a:ea typeface="ＭＳ Ｐゴシック" charset="-128"/>
              </a:rPr>
              <a:t>seq</a:t>
            </a:r>
            <a:r>
              <a:rPr lang="en-US" altLang="en-US" sz="2400" i="1" dirty="0">
                <a:ea typeface="ＭＳ Ｐゴシック" charset="-128"/>
              </a:rPr>
              <a:t>)</a:t>
            </a:r>
            <a:endParaRPr lang="en-US" altLang="en-US" sz="2400" dirty="0">
              <a:ea typeface="ＭＳ Ｐゴシック" charset="-128"/>
            </a:endParaRPr>
          </a:p>
          <a:p>
            <a:pPr lvl="1" eaLnBrk="1" hangingPunct="1">
              <a:lnSpc>
                <a:spcPct val="80000"/>
              </a:lnSpc>
            </a:pPr>
            <a:r>
              <a:rPr lang="en-US" altLang="en-US" sz="2400" dirty="0">
                <a:ea typeface="ＭＳ Ｐゴシック" charset="-128"/>
              </a:rPr>
              <a:t>Sale in Lieu of Partition (NCGS §46-22)</a:t>
            </a:r>
          </a:p>
          <a:p>
            <a:pPr lvl="1" eaLnBrk="1" hangingPunct="1">
              <a:lnSpc>
                <a:spcPct val="80000"/>
              </a:lnSpc>
            </a:pPr>
            <a:r>
              <a:rPr lang="en-US" altLang="en-US" sz="2400" dirty="0">
                <a:ea typeface="ＭＳ Ｐゴシック" charset="-128"/>
              </a:rPr>
              <a:t>Life tenant may partition timber (NCGS §46-25</a:t>
            </a:r>
            <a:r>
              <a:rPr lang="en-US" altLang="en-US" sz="2400" dirty="0" smtClean="0">
                <a:ea typeface="ＭＳ Ｐゴシック" charset="-128"/>
              </a:rPr>
              <a:t>)</a:t>
            </a:r>
          </a:p>
          <a:p>
            <a:pPr marL="457200" lvl="1" indent="0" eaLnBrk="1" hangingPunct="1">
              <a:lnSpc>
                <a:spcPct val="80000"/>
              </a:lnSpc>
              <a:buNone/>
            </a:pPr>
            <a:endParaRPr lang="en-US" altLang="en-US" sz="2400" dirty="0">
              <a:ea typeface="ＭＳ Ｐゴシック" charset="-128"/>
            </a:endParaRPr>
          </a:p>
          <a:p>
            <a:pPr eaLnBrk="1" hangingPunct="1">
              <a:lnSpc>
                <a:spcPct val="80000"/>
              </a:lnSpc>
            </a:pPr>
            <a:r>
              <a:rPr lang="en-US" altLang="en-US" sz="2700" dirty="0">
                <a:ea typeface="ＭＳ Ｐゴシック" charset="-128"/>
              </a:rPr>
              <a:t>LLC Operating Agreement restricts </a:t>
            </a:r>
            <a:r>
              <a:rPr lang="en-US" altLang="en-US" sz="2700" dirty="0" smtClean="0">
                <a:ea typeface="ＭＳ Ｐゴシック" charset="-128"/>
              </a:rPr>
              <a:t>partition</a:t>
            </a:r>
          </a:p>
          <a:p>
            <a:pPr marL="0" indent="0" eaLnBrk="1" hangingPunct="1">
              <a:lnSpc>
                <a:spcPct val="80000"/>
              </a:lnSpc>
              <a:buNone/>
            </a:pPr>
            <a:endParaRPr lang="en-US" altLang="en-US" sz="2700" dirty="0">
              <a:ea typeface="ＭＳ Ｐゴシック" charset="-128"/>
            </a:endParaRPr>
          </a:p>
          <a:p>
            <a:pPr eaLnBrk="1" hangingPunct="1">
              <a:lnSpc>
                <a:spcPct val="80000"/>
              </a:lnSpc>
            </a:pPr>
            <a:r>
              <a:rPr lang="en-US" altLang="en-US" sz="2700" dirty="0">
                <a:ea typeface="ＭＳ Ｐゴシック" charset="-128"/>
              </a:rPr>
              <a:t>Beneficiary of Trust</a:t>
            </a:r>
          </a:p>
          <a:p>
            <a:pPr lvl="1" eaLnBrk="1" hangingPunct="1">
              <a:lnSpc>
                <a:spcPct val="80000"/>
              </a:lnSpc>
            </a:pPr>
            <a:r>
              <a:rPr lang="en-US" altLang="en-US" sz="2400" dirty="0">
                <a:ea typeface="ＭＳ Ｐゴシック" charset="-128"/>
              </a:rPr>
              <a:t>Limited to action against Trustee or </a:t>
            </a:r>
            <a:r>
              <a:rPr lang="en-US" altLang="en-US" sz="2400" dirty="0" smtClean="0">
                <a:ea typeface="ＭＳ Ｐゴシック" charset="-128"/>
              </a:rPr>
              <a:t>Trust</a:t>
            </a:r>
          </a:p>
          <a:p>
            <a:pPr marL="457200" lvl="1" indent="0" eaLnBrk="1" hangingPunct="1">
              <a:lnSpc>
                <a:spcPct val="80000"/>
              </a:lnSpc>
              <a:buNone/>
            </a:pPr>
            <a:endParaRPr lang="en-US" altLang="en-US" sz="2400" dirty="0">
              <a:ea typeface="ＭＳ Ｐゴシック" charset="-128"/>
            </a:endParaRPr>
          </a:p>
          <a:p>
            <a:pPr eaLnBrk="1" hangingPunct="1">
              <a:lnSpc>
                <a:spcPct val="80000"/>
              </a:lnSpc>
            </a:pPr>
            <a:r>
              <a:rPr lang="en-US" altLang="en-US" sz="2700" dirty="0">
                <a:ea typeface="ＭＳ Ｐゴシック" charset="-128"/>
              </a:rPr>
              <a:t>Rights of First Refusal – maximum 30 years</a:t>
            </a:r>
          </a:p>
          <a:p>
            <a:pPr lvl="1" eaLnBrk="1" hangingPunct="1">
              <a:lnSpc>
                <a:spcPct val="80000"/>
              </a:lnSpc>
            </a:pPr>
            <a:r>
              <a:rPr lang="en-US" altLang="en-US" sz="2400" dirty="0">
                <a:ea typeface="ＭＳ Ｐゴシック" charset="-128"/>
              </a:rPr>
              <a:t>requirement to deal before partition</a:t>
            </a:r>
          </a:p>
          <a:p>
            <a:pPr lvl="1" eaLnBrk="1" hangingPunct="1">
              <a:lnSpc>
                <a:spcPct val="80000"/>
              </a:lnSpc>
            </a:pPr>
            <a:r>
              <a:rPr lang="en-US" altLang="en-US" sz="2400" dirty="0">
                <a:ea typeface="ＭＳ Ｐゴシック" charset="-128"/>
              </a:rPr>
              <a:t>Specific requirements (record Memorandum!)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4880" y="6517014"/>
            <a:ext cx="1676400" cy="259873"/>
          </a:xfrm>
          <a:prstGeom prst="rect">
            <a:avLst/>
          </a:prstGeom>
        </p:spPr>
      </p:pic>
    </p:spTree>
    <p:extLst>
      <p:ext uri="{BB962C8B-B14F-4D97-AF65-F5344CB8AC3E}">
        <p14:creationId xmlns:p14="http://schemas.microsoft.com/office/powerpoint/2010/main" val="208927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6133"/>
            <a:ext cx="8229600" cy="1143000"/>
          </a:xfrm>
        </p:spPr>
        <p:txBody>
          <a:bodyPr>
            <a:normAutofit fontScale="90000"/>
          </a:bodyPr>
          <a:lstStyle/>
          <a:p>
            <a:pPr eaLnBrk="1" hangingPunct="1"/>
            <a:r>
              <a:rPr lang="en-US" altLang="en-US" sz="4000" dirty="0">
                <a:ea typeface="ＭＳ Ｐゴシック" charset="-128"/>
              </a:rPr>
              <a:t>Asset Protection:  “I don’t want the nursing home to get my farm”</a:t>
            </a:r>
            <a:br>
              <a:rPr lang="en-US" altLang="en-US" sz="4000" dirty="0">
                <a:ea typeface="ＭＳ Ｐゴシック" charset="-128"/>
              </a:rPr>
            </a:br>
            <a:endParaRPr lang="en-US" altLang="en-US" sz="4000" dirty="0">
              <a:ea typeface="ＭＳ Ｐゴシック" charset="-128"/>
            </a:endParaRPr>
          </a:p>
        </p:txBody>
      </p:sp>
      <p:sp>
        <p:nvSpPr>
          <p:cNvPr id="3" name="Content Placeholder 2"/>
          <p:cNvSpPr>
            <a:spLocks noGrp="1"/>
          </p:cNvSpPr>
          <p:nvPr>
            <p:ph idx="1"/>
          </p:nvPr>
        </p:nvSpPr>
        <p:spPr>
          <a:xfrm>
            <a:off x="457200" y="2599353"/>
            <a:ext cx="8229600" cy="3550725"/>
          </a:xfrm>
        </p:spPr>
        <p:txBody>
          <a:bodyPr>
            <a:normAutofit/>
          </a:bodyPr>
          <a:lstStyle/>
          <a:p>
            <a:pPr eaLnBrk="1" hangingPunct="1"/>
            <a:r>
              <a:rPr lang="en-US" altLang="en-US" dirty="0">
                <a:ea typeface="ＭＳ Ｐゴシック" charset="-128"/>
              </a:rPr>
              <a:t>Difficult to plan for poverty</a:t>
            </a:r>
          </a:p>
          <a:p>
            <a:pPr eaLnBrk="1" hangingPunct="1"/>
            <a:r>
              <a:rPr lang="en-US" altLang="en-US" dirty="0">
                <a:ea typeface="ＭＳ Ｐゴシック" charset="-128"/>
              </a:rPr>
              <a:t>Medicaid Rules:  Qualifying vs. Recovery (lien)</a:t>
            </a:r>
          </a:p>
          <a:p>
            <a:pPr eaLnBrk="1" hangingPunct="1"/>
            <a:r>
              <a:rPr lang="en-US" altLang="en-US" dirty="0">
                <a:ea typeface="ＭＳ Ｐゴシック" charset="-128"/>
              </a:rPr>
              <a:t>5 Year “Look-back” Rule</a:t>
            </a:r>
          </a:p>
          <a:p>
            <a:pPr eaLnBrk="1" hangingPunct="1"/>
            <a:r>
              <a:rPr lang="en-US" altLang="en-US" dirty="0">
                <a:ea typeface="ＭＳ Ｐゴシック" charset="-128"/>
              </a:rPr>
              <a:t>Uniform Fraudulent Transfer Act (existing debt)</a:t>
            </a:r>
          </a:p>
          <a:p>
            <a:pPr eaLnBrk="1" hangingPunct="1"/>
            <a:r>
              <a:rPr lang="en-US" altLang="en-US" dirty="0">
                <a:ea typeface="ＭＳ Ｐゴシック" charset="-128"/>
              </a:rPr>
              <a:t>NC – only probate assets (but including land) subject to recovery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4880" y="6517014"/>
            <a:ext cx="1676400" cy="259873"/>
          </a:xfrm>
          <a:prstGeom prst="rect">
            <a:avLst/>
          </a:prstGeom>
        </p:spPr>
      </p:pic>
    </p:spTree>
    <p:extLst>
      <p:ext uri="{BB962C8B-B14F-4D97-AF65-F5344CB8AC3E}">
        <p14:creationId xmlns:p14="http://schemas.microsoft.com/office/powerpoint/2010/main" val="294041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586402"/>
            <a:ext cx="8229600" cy="1143000"/>
          </a:xfrm>
        </p:spPr>
        <p:txBody>
          <a:bodyPr/>
          <a:lstStyle/>
          <a:p>
            <a:pPr eaLnBrk="1" hangingPunct="1"/>
            <a:r>
              <a:rPr lang="en-US" altLang="en-US">
                <a:ea typeface="ＭＳ Ｐゴシック" charset="-128"/>
              </a:rPr>
              <a:t>Disposition by Gift</a:t>
            </a:r>
          </a:p>
        </p:txBody>
      </p:sp>
      <p:sp>
        <p:nvSpPr>
          <p:cNvPr id="3" name="Content Placeholder 2"/>
          <p:cNvSpPr>
            <a:spLocks noGrp="1"/>
          </p:cNvSpPr>
          <p:nvPr>
            <p:ph idx="1"/>
          </p:nvPr>
        </p:nvSpPr>
        <p:spPr>
          <a:xfrm>
            <a:off x="457200" y="1729403"/>
            <a:ext cx="8358188" cy="5128598"/>
          </a:xfrm>
        </p:spPr>
        <p:txBody>
          <a:bodyPr rtlCol="0">
            <a:normAutofit/>
          </a:bodyPr>
          <a:lstStyle/>
          <a:p>
            <a:pPr eaLnBrk="1" fontAlgn="auto" hangingPunct="1">
              <a:spcAft>
                <a:spcPts val="0"/>
              </a:spcAft>
              <a:buFont typeface="Arial"/>
              <a:buChar char="•"/>
              <a:defRPr/>
            </a:pPr>
            <a:r>
              <a:rPr lang="en-US" dirty="0" smtClean="0">
                <a:ea typeface="+mn-ea"/>
                <a:cs typeface="+mn-cs"/>
              </a:rPr>
              <a:t>Gifting of Land</a:t>
            </a:r>
          </a:p>
          <a:p>
            <a:pPr lvl="1" eaLnBrk="1" fontAlgn="auto" hangingPunct="1">
              <a:spcAft>
                <a:spcPts val="0"/>
              </a:spcAft>
              <a:buFont typeface="Arial"/>
              <a:buChar char="–"/>
              <a:defRPr/>
            </a:pPr>
            <a:r>
              <a:rPr lang="en-US" dirty="0" smtClean="0">
                <a:ea typeface="+mn-ea"/>
              </a:rPr>
              <a:t>Loss of right to rental/timber income</a:t>
            </a:r>
          </a:p>
          <a:p>
            <a:pPr lvl="1" eaLnBrk="1" fontAlgn="auto" hangingPunct="1">
              <a:spcAft>
                <a:spcPts val="0"/>
              </a:spcAft>
              <a:buFont typeface="Arial"/>
              <a:buChar char="–"/>
              <a:defRPr/>
            </a:pPr>
            <a:r>
              <a:rPr lang="en-US" dirty="0" smtClean="0">
                <a:ea typeface="+mn-ea"/>
              </a:rPr>
              <a:t>Carry-over basis (potential higher capital gains)</a:t>
            </a:r>
          </a:p>
          <a:p>
            <a:pPr lvl="1" eaLnBrk="1" fontAlgn="auto" hangingPunct="1">
              <a:spcAft>
                <a:spcPts val="0"/>
              </a:spcAft>
              <a:buFont typeface="Arial"/>
              <a:buChar char="–"/>
              <a:defRPr/>
            </a:pPr>
            <a:r>
              <a:rPr lang="en-US" dirty="0" smtClean="0">
                <a:ea typeface="+mn-ea"/>
              </a:rPr>
              <a:t>Exceed annual gift exclusion</a:t>
            </a:r>
          </a:p>
          <a:p>
            <a:pPr lvl="1" eaLnBrk="1" fontAlgn="auto" hangingPunct="1">
              <a:spcAft>
                <a:spcPts val="0"/>
              </a:spcAft>
              <a:buFont typeface="Arial"/>
              <a:buChar char="–"/>
              <a:defRPr/>
            </a:pPr>
            <a:r>
              <a:rPr lang="en-US" dirty="0" smtClean="0">
                <a:ea typeface="+mn-ea"/>
              </a:rPr>
              <a:t>Survey Costs and </a:t>
            </a:r>
            <a:r>
              <a:rPr lang="en-US" smtClean="0">
                <a:ea typeface="+mn-ea"/>
              </a:rPr>
              <a:t>Subdivision Process</a:t>
            </a:r>
            <a:endParaRPr lang="en-US" dirty="0" smtClean="0">
              <a:ea typeface="+mn-ea"/>
            </a:endParaRPr>
          </a:p>
          <a:p>
            <a:pPr eaLnBrk="1" fontAlgn="auto" hangingPunct="1">
              <a:spcAft>
                <a:spcPts val="0"/>
              </a:spcAft>
              <a:buFont typeface="Arial"/>
              <a:buChar char="•"/>
              <a:defRPr/>
            </a:pPr>
            <a:r>
              <a:rPr lang="en-US" dirty="0" smtClean="0">
                <a:ea typeface="+mn-ea"/>
                <a:cs typeface="+mn-cs"/>
              </a:rPr>
              <a:t>Piece-Gifting of Equipment</a:t>
            </a:r>
          </a:p>
          <a:p>
            <a:pPr lvl="1" eaLnBrk="1" fontAlgn="auto" hangingPunct="1">
              <a:spcAft>
                <a:spcPts val="0"/>
              </a:spcAft>
              <a:buFont typeface="Arial"/>
              <a:buChar char="–"/>
              <a:defRPr/>
            </a:pPr>
            <a:r>
              <a:rPr lang="en-US" dirty="0" smtClean="0">
                <a:ea typeface="+mn-ea"/>
              </a:rPr>
              <a:t>Bill of sale</a:t>
            </a:r>
            <a:r>
              <a:rPr lang="en-US" dirty="0">
                <a:ea typeface="+mn-ea"/>
              </a:rPr>
              <a:t> </a:t>
            </a:r>
            <a:r>
              <a:rPr lang="en-US" dirty="0" smtClean="0">
                <a:ea typeface="+mn-ea"/>
              </a:rPr>
              <a:t>(non-titled equipment)</a:t>
            </a:r>
          </a:p>
          <a:p>
            <a:pPr eaLnBrk="1" fontAlgn="auto" hangingPunct="1">
              <a:spcAft>
                <a:spcPts val="0"/>
              </a:spcAft>
              <a:buFont typeface="Arial"/>
              <a:buChar char="•"/>
              <a:defRPr/>
            </a:pPr>
            <a:r>
              <a:rPr lang="en-US" dirty="0">
                <a:ea typeface="+mn-ea"/>
                <a:cs typeface="+mn-cs"/>
              </a:rPr>
              <a:t>$</a:t>
            </a:r>
            <a:r>
              <a:rPr lang="en-US" dirty="0" smtClean="0">
                <a:ea typeface="+mn-ea"/>
                <a:cs typeface="+mn-cs"/>
              </a:rPr>
              <a:t>15,000 </a:t>
            </a:r>
            <a:r>
              <a:rPr lang="en-US" dirty="0">
                <a:ea typeface="+mn-ea"/>
                <a:cs typeface="+mn-cs"/>
              </a:rPr>
              <a:t>annual </a:t>
            </a:r>
            <a:r>
              <a:rPr lang="en-US" dirty="0" smtClean="0">
                <a:ea typeface="+mn-ea"/>
                <a:cs typeface="+mn-cs"/>
              </a:rPr>
              <a:t>exclusion</a:t>
            </a:r>
          </a:p>
          <a:p>
            <a:pPr eaLnBrk="1" fontAlgn="auto" hangingPunct="1">
              <a:spcAft>
                <a:spcPts val="0"/>
              </a:spcAft>
              <a:buFont typeface="Arial"/>
              <a:buChar char="•"/>
              <a:defRPr/>
            </a:pPr>
            <a:r>
              <a:rPr lang="en-US" dirty="0">
                <a:ea typeface="+mn-ea"/>
                <a:cs typeface="+mn-cs"/>
              </a:rPr>
              <a:t>Lifetime gift exemption = </a:t>
            </a:r>
            <a:r>
              <a:rPr lang="en-US" dirty="0" smtClean="0">
                <a:ea typeface="+mn-ea"/>
                <a:cs typeface="+mn-cs"/>
              </a:rPr>
              <a:t>$11,200,000 </a:t>
            </a:r>
            <a:r>
              <a:rPr lang="en-US" dirty="0">
                <a:ea typeface="+mn-ea"/>
                <a:cs typeface="+mn-cs"/>
              </a:rPr>
              <a:t>(</a:t>
            </a:r>
            <a:r>
              <a:rPr lang="en-US" dirty="0" smtClean="0">
                <a:ea typeface="+mn-ea"/>
                <a:cs typeface="+mn-cs"/>
              </a:rPr>
              <a:t>2018)</a:t>
            </a:r>
          </a:p>
          <a:p>
            <a:pPr lvl="1" fontAlgn="auto">
              <a:spcAft>
                <a:spcPts val="0"/>
              </a:spcAft>
              <a:buFont typeface="Arial"/>
              <a:buChar char="•"/>
              <a:defRPr/>
            </a:pPr>
            <a:r>
              <a:rPr lang="en-US" dirty="0" smtClean="0">
                <a:ea typeface="+mn-ea"/>
                <a:cs typeface="+mn-cs"/>
              </a:rPr>
              <a:t>$22,400,000 for married </a:t>
            </a:r>
          </a:p>
          <a:p>
            <a:pPr marL="0" indent="0" eaLnBrk="1" fontAlgn="auto" hangingPunct="1">
              <a:spcAft>
                <a:spcPts val="0"/>
              </a:spcAft>
              <a:buFont typeface="Arial"/>
              <a:buNone/>
              <a:defRPr/>
            </a:pPr>
            <a:endParaRPr lang="en-US" dirty="0">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4880" y="6517014"/>
            <a:ext cx="1676400" cy="259873"/>
          </a:xfrm>
          <a:prstGeom prst="rect">
            <a:avLst/>
          </a:prstGeom>
        </p:spPr>
      </p:pic>
    </p:spTree>
    <p:extLst>
      <p:ext uri="{BB962C8B-B14F-4D97-AF65-F5344CB8AC3E}">
        <p14:creationId xmlns:p14="http://schemas.microsoft.com/office/powerpoint/2010/main" val="1806174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669925" y="493405"/>
            <a:ext cx="8229600" cy="1143000"/>
          </a:xfrm>
        </p:spPr>
        <p:txBody>
          <a:bodyPr/>
          <a:lstStyle/>
          <a:p>
            <a:pPr eaLnBrk="1" hangingPunct="1"/>
            <a:r>
              <a:rPr lang="en-US" altLang="en-US" dirty="0">
                <a:ea typeface="ＭＳ Ｐゴシック" charset="-128"/>
              </a:rPr>
              <a:t>Disposition at Death:  By Will	</a:t>
            </a:r>
          </a:p>
        </p:txBody>
      </p:sp>
      <p:sp>
        <p:nvSpPr>
          <p:cNvPr id="3" name="Content Placeholder 2"/>
          <p:cNvSpPr>
            <a:spLocks noGrp="1"/>
          </p:cNvSpPr>
          <p:nvPr>
            <p:ph idx="1"/>
          </p:nvPr>
        </p:nvSpPr>
        <p:spPr>
          <a:xfrm>
            <a:off x="303213" y="1454150"/>
            <a:ext cx="8596312" cy="4752975"/>
          </a:xfrm>
        </p:spPr>
        <p:txBody>
          <a:bodyPr>
            <a:noAutofit/>
          </a:bodyPr>
          <a:lstStyle/>
          <a:p>
            <a:pPr eaLnBrk="1" hangingPunct="1"/>
            <a:r>
              <a:rPr lang="en-US" altLang="en-US" sz="2400" dirty="0">
                <a:ea typeface="ＭＳ Ｐゴシック" charset="-128"/>
              </a:rPr>
              <a:t>Will directs </a:t>
            </a:r>
            <a:r>
              <a:rPr lang="en-US" altLang="en-US" sz="2400" b="1" dirty="0">
                <a:ea typeface="ＭＳ Ｐゴシック" charset="-128"/>
              </a:rPr>
              <a:t>bequests</a:t>
            </a:r>
            <a:r>
              <a:rPr lang="en-US" altLang="en-US" sz="2400" dirty="0">
                <a:ea typeface="ＭＳ Ｐゴシック" charset="-128"/>
              </a:rPr>
              <a:t> (personal) and </a:t>
            </a:r>
            <a:r>
              <a:rPr lang="en-US" altLang="en-US" sz="2400" b="1" dirty="0">
                <a:ea typeface="ＭＳ Ｐゴシック" charset="-128"/>
              </a:rPr>
              <a:t>devises</a:t>
            </a:r>
            <a:r>
              <a:rPr lang="en-US" altLang="en-US" sz="2400" dirty="0">
                <a:ea typeface="ＭＳ Ｐゴシック" charset="-128"/>
              </a:rPr>
              <a:t> (real) property</a:t>
            </a:r>
          </a:p>
          <a:p>
            <a:pPr eaLnBrk="1" hangingPunct="1"/>
            <a:r>
              <a:rPr lang="en-US" altLang="en-US" sz="2400" dirty="0">
                <a:ea typeface="ＭＳ Ｐゴシック" charset="-128"/>
              </a:rPr>
              <a:t>Personal property listed in probate</a:t>
            </a:r>
          </a:p>
          <a:p>
            <a:pPr eaLnBrk="1" hangingPunct="1"/>
            <a:r>
              <a:rPr lang="en-US" altLang="en-US" sz="2400" dirty="0">
                <a:ea typeface="ＭＳ Ｐゴシック" charset="-128"/>
              </a:rPr>
              <a:t>Real Property not a probate asset (“drops like a stone”) (still listed required to pay debts) </a:t>
            </a:r>
          </a:p>
          <a:p>
            <a:pPr eaLnBrk="1" hangingPunct="1"/>
            <a:r>
              <a:rPr lang="en-US" altLang="en-US" sz="2400" dirty="0">
                <a:ea typeface="ＭＳ Ｐゴシック" charset="-128"/>
              </a:rPr>
              <a:t>Executor power to sell property (NCGS §</a:t>
            </a:r>
            <a:r>
              <a:rPr lang="en-US" altLang="en-US" sz="2400" u="sng" dirty="0">
                <a:ea typeface="ＭＳ Ｐゴシック" charset="-128"/>
              </a:rPr>
              <a:t>32-26 &amp; 32-27</a:t>
            </a:r>
            <a:r>
              <a:rPr lang="en-US" altLang="en-US" sz="2400" dirty="0">
                <a:ea typeface="ＭＳ Ｐゴシック" charset="-128"/>
              </a:rPr>
              <a:t>)</a:t>
            </a:r>
          </a:p>
          <a:p>
            <a:pPr eaLnBrk="1" hangingPunct="1">
              <a:buFont typeface="Arial" charset="0"/>
              <a:buNone/>
            </a:pPr>
            <a:endParaRPr lang="en-US" altLang="en-US" sz="1200" dirty="0">
              <a:ea typeface="ＭＳ Ｐゴシック" charset="-128"/>
            </a:endParaRPr>
          </a:p>
          <a:p>
            <a:pPr eaLnBrk="1" hangingPunct="1">
              <a:buFont typeface="Arial" charset="0"/>
              <a:buNone/>
            </a:pPr>
            <a:r>
              <a:rPr lang="en-US" altLang="en-US" sz="2400" dirty="0">
                <a:ea typeface="ＭＳ Ｐゴシック" charset="-128"/>
              </a:rPr>
              <a:t>Tradeoffs:</a:t>
            </a:r>
          </a:p>
          <a:p>
            <a:pPr eaLnBrk="1" hangingPunct="1">
              <a:buFont typeface="Arial" charset="0"/>
              <a:buNone/>
            </a:pPr>
            <a:r>
              <a:rPr lang="en-US" altLang="en-US" sz="2400" b="1" dirty="0">
                <a:ea typeface="ＭＳ Ｐゴシック" charset="-128"/>
              </a:rPr>
              <a:t>Pros</a:t>
            </a:r>
            <a:r>
              <a:rPr lang="en-US" altLang="en-US" sz="2400" dirty="0">
                <a:ea typeface="ＭＳ Ｐゴシック" charset="-128"/>
              </a:rPr>
              <a:t>:  Relatively lower cost, </a:t>
            </a:r>
            <a:r>
              <a:rPr lang="en-US" altLang="en-US" sz="2400" dirty="0" smtClean="0">
                <a:ea typeface="ＭＳ Ｐゴシック" charset="-128"/>
              </a:rPr>
              <a:t>“</a:t>
            </a:r>
            <a:r>
              <a:rPr lang="en-US" altLang="en-US" sz="2400" dirty="0">
                <a:ea typeface="ＭＳ Ｐゴシック" charset="-128"/>
              </a:rPr>
              <a:t>deadline” to close estate, property distributed no strings attached, matter closed</a:t>
            </a:r>
            <a:endParaRPr lang="en-US" altLang="en-US" sz="2400" b="1" dirty="0">
              <a:ea typeface="ＭＳ Ｐゴシック" charset="-128"/>
            </a:endParaRPr>
          </a:p>
          <a:p>
            <a:pPr eaLnBrk="1" hangingPunct="1">
              <a:buFont typeface="Arial" charset="0"/>
              <a:buNone/>
            </a:pPr>
            <a:r>
              <a:rPr lang="en-US" altLang="en-US" sz="2400" b="1" dirty="0">
                <a:ea typeface="ＭＳ Ｐゴシック" charset="-128"/>
              </a:rPr>
              <a:t>Cons</a:t>
            </a:r>
            <a:r>
              <a:rPr lang="en-US" altLang="en-US" sz="2400" dirty="0">
                <a:ea typeface="ＭＳ Ｐゴシック" charset="-128"/>
              </a:rPr>
              <a:t>:  Potential co-tenancy among disagreeable heirs, </a:t>
            </a:r>
            <a:r>
              <a:rPr lang="en-US" altLang="en-US" sz="2400" dirty="0" smtClean="0">
                <a:ea typeface="ＭＳ Ｐゴシック" charset="-128"/>
              </a:rPr>
              <a:t>distribution to troubled heirs</a:t>
            </a:r>
            <a:endParaRPr lang="en-US" altLang="en-US" sz="2400" dirty="0">
              <a:ea typeface="ＭＳ Ｐゴシック" charset="-12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4880" y="6517014"/>
            <a:ext cx="1676400" cy="259873"/>
          </a:xfrm>
          <a:prstGeom prst="rect">
            <a:avLst/>
          </a:prstGeom>
        </p:spPr>
      </p:pic>
    </p:spTree>
    <p:extLst>
      <p:ext uri="{BB962C8B-B14F-4D97-AF65-F5344CB8AC3E}">
        <p14:creationId xmlns:p14="http://schemas.microsoft.com/office/powerpoint/2010/main" val="1691319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descr="Screen Shot 2014-01-13 at 9.55.30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606425"/>
            <a:ext cx="6005513" cy="59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TextBox 1"/>
          <p:cNvSpPr txBox="1">
            <a:spLocks noChangeArrowheads="1"/>
          </p:cNvSpPr>
          <p:nvPr/>
        </p:nvSpPr>
        <p:spPr bwMode="auto">
          <a:xfrm>
            <a:off x="730250" y="2635250"/>
            <a:ext cx="1873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800"/>
              <a:t>“All property to spouse”</a:t>
            </a:r>
          </a:p>
        </p:txBody>
      </p:sp>
      <p:sp>
        <p:nvSpPr>
          <p:cNvPr id="29699" name="TextBox 4"/>
          <p:cNvSpPr txBox="1">
            <a:spLocks noChangeArrowheads="1"/>
          </p:cNvSpPr>
          <p:nvPr/>
        </p:nvSpPr>
        <p:spPr bwMode="auto">
          <a:xfrm>
            <a:off x="841375" y="3581400"/>
            <a:ext cx="18732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800"/>
              <a:t>“If predeceased by spouse, to children share and share alike </a:t>
            </a:r>
            <a:r>
              <a:rPr lang="en-US" altLang="en-US" sz="1800" i="1"/>
              <a:t>per stirpes”</a:t>
            </a:r>
            <a:endParaRPr lang="en-US" altLang="en-US" sz="1800"/>
          </a:p>
        </p:txBody>
      </p:sp>
      <p:sp>
        <p:nvSpPr>
          <p:cNvPr id="29700" name="TextBox 5"/>
          <p:cNvSpPr txBox="1">
            <a:spLocks noChangeArrowheads="1"/>
          </p:cNvSpPr>
          <p:nvPr/>
        </p:nvSpPr>
        <p:spPr bwMode="auto">
          <a:xfrm>
            <a:off x="6740525" y="4279900"/>
            <a:ext cx="1873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800"/>
              <a:t>“...share and share alike”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4880" y="6517014"/>
            <a:ext cx="1676400" cy="259873"/>
          </a:xfrm>
          <a:prstGeom prst="rect">
            <a:avLst/>
          </a:prstGeom>
        </p:spPr>
      </p:pic>
    </p:spTree>
    <p:extLst>
      <p:ext uri="{BB962C8B-B14F-4D97-AF65-F5344CB8AC3E}">
        <p14:creationId xmlns:p14="http://schemas.microsoft.com/office/powerpoint/2010/main" val="1919318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636588"/>
            <a:ext cx="8229600" cy="1068387"/>
          </a:xfrm>
        </p:spPr>
        <p:txBody>
          <a:bodyPr/>
          <a:lstStyle/>
          <a:p>
            <a:pPr eaLnBrk="1" hangingPunct="1"/>
            <a:r>
              <a:rPr lang="en-US" altLang="en-US">
                <a:ea typeface="ＭＳ Ｐゴシック" charset="-128"/>
              </a:rPr>
              <a:t>Disposition by Trust</a:t>
            </a:r>
          </a:p>
        </p:txBody>
      </p:sp>
      <p:sp>
        <p:nvSpPr>
          <p:cNvPr id="30722" name="Content Placeholder 2"/>
          <p:cNvSpPr>
            <a:spLocks noGrp="1"/>
          </p:cNvSpPr>
          <p:nvPr>
            <p:ph idx="1"/>
          </p:nvPr>
        </p:nvSpPr>
        <p:spPr>
          <a:xfrm>
            <a:off x="693174" y="1881956"/>
            <a:ext cx="7993626" cy="4651580"/>
          </a:xfrm>
        </p:spPr>
        <p:txBody>
          <a:bodyPr/>
          <a:lstStyle/>
          <a:p>
            <a:pPr eaLnBrk="1" hangingPunct="1"/>
            <a:r>
              <a:rPr lang="en-US" altLang="en-US" dirty="0">
                <a:ea typeface="ＭＳ Ｐゴシック" charset="-128"/>
              </a:rPr>
              <a:t>Use as “will-substitute” to direct bequests and devises</a:t>
            </a:r>
          </a:p>
          <a:p>
            <a:pPr lvl="1" eaLnBrk="1" hangingPunct="1"/>
            <a:r>
              <a:rPr lang="en-US" altLang="en-US" dirty="0">
                <a:ea typeface="ＭＳ Ｐゴシック" charset="-128"/>
              </a:rPr>
              <a:t>Offers greater level of post-death administration</a:t>
            </a:r>
          </a:p>
          <a:p>
            <a:pPr lvl="1" eaLnBrk="1" hangingPunct="1"/>
            <a:r>
              <a:rPr lang="en-US" altLang="en-US" dirty="0">
                <a:ea typeface="ＭＳ Ｐゴシック" charset="-128"/>
              </a:rPr>
              <a:t>Easier to amend</a:t>
            </a:r>
          </a:p>
          <a:p>
            <a:pPr eaLnBrk="1" hangingPunct="1"/>
            <a:r>
              <a:rPr lang="en-US" altLang="en-US" dirty="0">
                <a:ea typeface="ＭＳ Ｐゴシック" charset="-128"/>
              </a:rPr>
              <a:t>Use to Protect Certain beneficiaries</a:t>
            </a:r>
          </a:p>
          <a:p>
            <a:pPr eaLnBrk="1" hangingPunct="1"/>
            <a:r>
              <a:rPr lang="en-US" altLang="en-US" dirty="0">
                <a:ea typeface="ＭＳ Ｐゴシック" charset="-128"/>
              </a:rPr>
              <a:t>Separate or Joint?</a:t>
            </a:r>
          </a:p>
          <a:p>
            <a:pPr lvl="1" eaLnBrk="1" hangingPunct="1"/>
            <a:r>
              <a:rPr lang="en-US" altLang="en-US" dirty="0">
                <a:ea typeface="ＭＳ Ｐゴシック" charset="-128"/>
              </a:rPr>
              <a:t>“It depends”</a:t>
            </a:r>
          </a:p>
          <a:p>
            <a:pPr eaLnBrk="1" hangingPunct="1"/>
            <a:r>
              <a:rPr lang="en-US" altLang="en-US" dirty="0">
                <a:ea typeface="ＭＳ Ｐゴシック" charset="-128"/>
              </a:rPr>
              <a:t>Use to step-up basis at death of first spouse</a:t>
            </a:r>
          </a:p>
          <a:p>
            <a:pPr eaLnBrk="1" hangingPunct="1"/>
            <a:endParaRPr lang="en-US" altLang="en-US" dirty="0">
              <a:ea typeface="ＭＳ Ｐゴシック" charset="-12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4880" y="6517014"/>
            <a:ext cx="1676400" cy="259873"/>
          </a:xfrm>
          <a:prstGeom prst="rect">
            <a:avLst/>
          </a:prstGeom>
        </p:spPr>
      </p:pic>
    </p:spTree>
    <p:extLst>
      <p:ext uri="{BB962C8B-B14F-4D97-AF65-F5344CB8AC3E}">
        <p14:creationId xmlns:p14="http://schemas.microsoft.com/office/powerpoint/2010/main" val="634520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560439" y="560900"/>
            <a:ext cx="8229600" cy="1068387"/>
          </a:xfrm>
        </p:spPr>
        <p:txBody>
          <a:bodyPr/>
          <a:lstStyle/>
          <a:p>
            <a:pPr eaLnBrk="1" hangingPunct="1"/>
            <a:r>
              <a:rPr lang="en-US" altLang="en-US" dirty="0">
                <a:ea typeface="ＭＳ Ｐゴシック" charset="-128"/>
              </a:rPr>
              <a:t>Types of </a:t>
            </a:r>
            <a:r>
              <a:rPr lang="en-US" altLang="en-US" dirty="0" smtClean="0">
                <a:ea typeface="ＭＳ Ｐゴシック" charset="-128"/>
              </a:rPr>
              <a:t>Trusts</a:t>
            </a:r>
            <a:endParaRPr lang="en-US" altLang="en-US" dirty="0">
              <a:ea typeface="ＭＳ Ｐゴシック" charset="-128"/>
            </a:endParaRPr>
          </a:p>
        </p:txBody>
      </p:sp>
      <p:sp>
        <p:nvSpPr>
          <p:cNvPr id="3" name="Content Placeholder 2"/>
          <p:cNvSpPr>
            <a:spLocks noGrp="1"/>
          </p:cNvSpPr>
          <p:nvPr>
            <p:ph idx="1"/>
          </p:nvPr>
        </p:nvSpPr>
        <p:spPr>
          <a:xfrm>
            <a:off x="693174" y="1629286"/>
            <a:ext cx="7993626" cy="4950901"/>
          </a:xfrm>
        </p:spPr>
        <p:txBody>
          <a:bodyPr>
            <a:normAutofit/>
          </a:bodyPr>
          <a:lstStyle/>
          <a:p>
            <a:pPr eaLnBrk="1" hangingPunct="1">
              <a:lnSpc>
                <a:spcPct val="80000"/>
              </a:lnSpc>
            </a:pPr>
            <a:r>
              <a:rPr lang="en-US" altLang="en-US" sz="3000" dirty="0">
                <a:ea typeface="ＭＳ Ｐゴシック" charset="-128"/>
              </a:rPr>
              <a:t>Testamentary Trust (in a will)</a:t>
            </a:r>
          </a:p>
          <a:p>
            <a:pPr eaLnBrk="1" hangingPunct="1">
              <a:lnSpc>
                <a:spcPct val="80000"/>
              </a:lnSpc>
            </a:pPr>
            <a:r>
              <a:rPr lang="en-US" altLang="en-US" sz="3000" dirty="0">
                <a:ea typeface="ＭＳ Ｐゴシック" charset="-128"/>
              </a:rPr>
              <a:t>Revocable Trust</a:t>
            </a:r>
          </a:p>
          <a:p>
            <a:pPr lvl="1" eaLnBrk="1" hangingPunct="1">
              <a:lnSpc>
                <a:spcPct val="80000"/>
              </a:lnSpc>
            </a:pPr>
            <a:r>
              <a:rPr lang="en-US" altLang="en-US" sz="2600" dirty="0">
                <a:ea typeface="ＭＳ Ｐゴシック" charset="-128"/>
              </a:rPr>
              <a:t>Fund during lifetime (put in, take out)</a:t>
            </a:r>
          </a:p>
          <a:p>
            <a:pPr lvl="1" eaLnBrk="1" hangingPunct="1">
              <a:lnSpc>
                <a:spcPct val="80000"/>
              </a:lnSpc>
            </a:pPr>
            <a:r>
              <a:rPr lang="en-US" altLang="en-US" sz="2600" dirty="0">
                <a:ea typeface="ＭＳ Ｐゴシック" charset="-128"/>
              </a:rPr>
              <a:t>Fund through ‘pour over’ will</a:t>
            </a:r>
          </a:p>
          <a:p>
            <a:pPr lvl="1" eaLnBrk="1" hangingPunct="1">
              <a:lnSpc>
                <a:spcPct val="80000"/>
              </a:lnSpc>
            </a:pPr>
            <a:r>
              <a:rPr lang="en-US" altLang="en-US" sz="2600" dirty="0">
                <a:ea typeface="ＭＳ Ｐゴシック" charset="-128"/>
              </a:rPr>
              <a:t>Amend as needed</a:t>
            </a:r>
          </a:p>
          <a:p>
            <a:pPr eaLnBrk="1" hangingPunct="1">
              <a:lnSpc>
                <a:spcPct val="80000"/>
              </a:lnSpc>
            </a:pPr>
            <a:r>
              <a:rPr lang="en-US" altLang="en-US" sz="3000" dirty="0">
                <a:ea typeface="ＭＳ Ｐゴシック" charset="-128"/>
              </a:rPr>
              <a:t>Irrevocable Trust</a:t>
            </a:r>
          </a:p>
          <a:p>
            <a:pPr lvl="1" eaLnBrk="1" hangingPunct="1">
              <a:lnSpc>
                <a:spcPct val="80000"/>
              </a:lnSpc>
            </a:pPr>
            <a:r>
              <a:rPr lang="en-US" altLang="en-US" sz="2600" dirty="0">
                <a:ea typeface="ＭＳ Ｐゴシック" charset="-128"/>
              </a:rPr>
              <a:t>Insurance Trust (ILIT)</a:t>
            </a:r>
          </a:p>
          <a:p>
            <a:pPr lvl="1" eaLnBrk="1" hangingPunct="1">
              <a:lnSpc>
                <a:spcPct val="80000"/>
              </a:lnSpc>
            </a:pPr>
            <a:r>
              <a:rPr lang="en-US" altLang="en-US" sz="2600" dirty="0">
                <a:ea typeface="ＭＳ Ｐゴシック" charset="-128"/>
              </a:rPr>
              <a:t>“Asset-Protection”</a:t>
            </a:r>
          </a:p>
          <a:p>
            <a:pPr eaLnBrk="1" hangingPunct="1">
              <a:lnSpc>
                <a:spcPct val="80000"/>
              </a:lnSpc>
            </a:pPr>
            <a:r>
              <a:rPr lang="en-US" altLang="en-US" sz="3000" dirty="0">
                <a:ea typeface="ＭＳ Ｐゴシック" charset="-128"/>
              </a:rPr>
              <a:t>Special Needs Trust</a:t>
            </a:r>
          </a:p>
          <a:p>
            <a:pPr eaLnBrk="1" hangingPunct="1">
              <a:lnSpc>
                <a:spcPct val="80000"/>
              </a:lnSpc>
            </a:pPr>
            <a:r>
              <a:rPr lang="en-US" altLang="en-US" sz="3000" dirty="0">
                <a:ea typeface="ＭＳ Ｐゴシック" charset="-128"/>
              </a:rPr>
              <a:t>Charitable </a:t>
            </a:r>
            <a:r>
              <a:rPr lang="en-US" altLang="en-US" sz="3000" dirty="0" smtClean="0">
                <a:ea typeface="ＭＳ Ｐゴシック" charset="-128"/>
              </a:rPr>
              <a:t>Trusts</a:t>
            </a:r>
            <a:endParaRPr lang="en-US" altLang="en-US" sz="3000" dirty="0">
              <a:ea typeface="ＭＳ Ｐゴシック" charset="-128"/>
            </a:endParaRPr>
          </a:p>
          <a:p>
            <a:pPr eaLnBrk="1" hangingPunct="1">
              <a:lnSpc>
                <a:spcPct val="80000"/>
              </a:lnSpc>
            </a:pPr>
            <a:r>
              <a:rPr lang="en-US" altLang="en-US" sz="3000" dirty="0">
                <a:ea typeface="ＭＳ Ｐゴシック" charset="-128"/>
              </a:rPr>
              <a:t>“Dynasty” Trusts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4880" y="6517014"/>
            <a:ext cx="1676400" cy="259873"/>
          </a:xfrm>
          <a:prstGeom prst="rect">
            <a:avLst/>
          </a:prstGeom>
        </p:spPr>
      </p:pic>
    </p:spTree>
    <p:extLst>
      <p:ext uri="{BB962C8B-B14F-4D97-AF65-F5344CB8AC3E}">
        <p14:creationId xmlns:p14="http://schemas.microsoft.com/office/powerpoint/2010/main" val="2135786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624605"/>
            <a:ext cx="8229600" cy="1143000"/>
          </a:xfrm>
        </p:spPr>
        <p:txBody>
          <a:bodyPr/>
          <a:lstStyle/>
          <a:p>
            <a:pPr eaLnBrk="1" hangingPunct="1"/>
            <a:r>
              <a:rPr lang="en-US" altLang="en-US">
                <a:ea typeface="ＭＳ Ｐゴシック" charset="-128"/>
              </a:rPr>
              <a:t>Trust Features for Farms/Forest</a:t>
            </a:r>
          </a:p>
        </p:txBody>
      </p:sp>
      <p:sp>
        <p:nvSpPr>
          <p:cNvPr id="3" name="Content Placeholder 2"/>
          <p:cNvSpPr>
            <a:spLocks noGrp="1"/>
          </p:cNvSpPr>
          <p:nvPr>
            <p:ph idx="1"/>
          </p:nvPr>
        </p:nvSpPr>
        <p:spPr>
          <a:xfrm>
            <a:off x="457200" y="1917290"/>
            <a:ext cx="8229600" cy="4513008"/>
          </a:xfrm>
        </p:spPr>
        <p:txBody>
          <a:bodyPr>
            <a:normAutofit/>
          </a:bodyPr>
          <a:lstStyle/>
          <a:p>
            <a:pPr eaLnBrk="1" hangingPunct="1">
              <a:lnSpc>
                <a:spcPct val="90000"/>
              </a:lnSpc>
            </a:pPr>
            <a:r>
              <a:rPr lang="en-US" altLang="en-US" dirty="0">
                <a:ea typeface="ＭＳ Ｐゴシック" charset="-128"/>
              </a:rPr>
              <a:t>Protect land/farm interests, income to surviving spouse, use step-up basis flexibility</a:t>
            </a:r>
          </a:p>
          <a:p>
            <a:pPr eaLnBrk="1" hangingPunct="1">
              <a:lnSpc>
                <a:spcPct val="90000"/>
              </a:lnSpc>
            </a:pPr>
            <a:r>
              <a:rPr lang="en-US" altLang="en-US" dirty="0">
                <a:ea typeface="ＭＳ Ｐゴシック" charset="-128"/>
              </a:rPr>
              <a:t>Consolidate personal property farm assets into entity or to “farming heir”</a:t>
            </a:r>
          </a:p>
          <a:p>
            <a:pPr eaLnBrk="1" hangingPunct="1">
              <a:lnSpc>
                <a:spcPct val="90000"/>
              </a:lnSpc>
            </a:pPr>
            <a:r>
              <a:rPr lang="en-US" altLang="en-US" dirty="0">
                <a:ea typeface="ＭＳ Ｐゴシック" charset="-128"/>
              </a:rPr>
              <a:t>Specific property distributions (“Equal”)</a:t>
            </a:r>
          </a:p>
          <a:p>
            <a:pPr eaLnBrk="1" hangingPunct="1">
              <a:lnSpc>
                <a:spcPct val="90000"/>
              </a:lnSpc>
            </a:pPr>
            <a:r>
              <a:rPr lang="en-US" altLang="en-US" dirty="0">
                <a:ea typeface="ＭＳ Ｐゴシック" charset="-128"/>
              </a:rPr>
              <a:t>Options to Capture Title (“Fair and Equal”)</a:t>
            </a:r>
          </a:p>
          <a:p>
            <a:pPr lvl="1" eaLnBrk="1" hangingPunct="1">
              <a:lnSpc>
                <a:spcPct val="90000"/>
              </a:lnSpc>
            </a:pPr>
            <a:r>
              <a:rPr lang="en-US" altLang="en-US" dirty="0">
                <a:ea typeface="ＭＳ Ｐゴシック" charset="-128"/>
              </a:rPr>
              <a:t>Options in favor of “farming heir” generally</a:t>
            </a:r>
          </a:p>
          <a:p>
            <a:pPr eaLnBrk="1" hangingPunct="1">
              <a:lnSpc>
                <a:spcPct val="90000"/>
              </a:lnSpc>
            </a:pPr>
            <a:r>
              <a:rPr lang="en-US" altLang="en-US" dirty="0">
                <a:ea typeface="ＭＳ Ｐゴシック" charset="-128"/>
              </a:rPr>
              <a:t>Obligate Trustee to Lease Farm to farm heir</a:t>
            </a:r>
          </a:p>
          <a:p>
            <a:pPr eaLnBrk="1" hangingPunct="1">
              <a:lnSpc>
                <a:spcPct val="90000"/>
              </a:lnSpc>
            </a:pPr>
            <a:r>
              <a:rPr lang="en-US" altLang="en-US" dirty="0">
                <a:ea typeface="ＭＳ Ｐゴシック" charset="-128"/>
              </a:rPr>
              <a:t>Allow Trustee to form LLC for land prior to </a:t>
            </a:r>
            <a:r>
              <a:rPr lang="en-US" altLang="en-US" dirty="0" smtClean="0">
                <a:ea typeface="ＭＳ Ｐゴシック" charset="-128"/>
              </a:rPr>
              <a:t>distribution </a:t>
            </a:r>
            <a:r>
              <a:rPr lang="en-US" altLang="en-US" dirty="0">
                <a:ea typeface="ＭＳ Ｐゴシック" charset="-128"/>
              </a:rPr>
              <a:t>(Supply terms)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4880" y="6517014"/>
            <a:ext cx="1676400" cy="259873"/>
          </a:xfrm>
          <a:prstGeom prst="rect">
            <a:avLst/>
          </a:prstGeom>
        </p:spPr>
      </p:pic>
    </p:spTree>
    <p:extLst>
      <p:ext uri="{BB962C8B-B14F-4D97-AF65-F5344CB8AC3E}">
        <p14:creationId xmlns:p14="http://schemas.microsoft.com/office/powerpoint/2010/main" val="977319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796874"/>
            <a:ext cx="8229600" cy="1068387"/>
          </a:xfrm>
        </p:spPr>
        <p:txBody>
          <a:bodyPr/>
          <a:lstStyle/>
          <a:p>
            <a:pPr eaLnBrk="1" hangingPunct="1"/>
            <a:r>
              <a:rPr lang="en-US" altLang="en-US">
                <a:ea typeface="ＭＳ Ｐゴシック" charset="-128"/>
              </a:rPr>
              <a:t>Assets to Place in Revocable Trust</a:t>
            </a:r>
          </a:p>
        </p:txBody>
      </p:sp>
      <p:sp>
        <p:nvSpPr>
          <p:cNvPr id="33794" name="Content Placeholder 2"/>
          <p:cNvSpPr>
            <a:spLocks noGrp="1"/>
          </p:cNvSpPr>
          <p:nvPr>
            <p:ph idx="1"/>
          </p:nvPr>
        </p:nvSpPr>
        <p:spPr>
          <a:xfrm>
            <a:off x="457200" y="2211439"/>
            <a:ext cx="8229600" cy="3304458"/>
          </a:xfrm>
        </p:spPr>
        <p:txBody>
          <a:bodyPr/>
          <a:lstStyle/>
          <a:p>
            <a:pPr eaLnBrk="1" hangingPunct="1"/>
            <a:r>
              <a:rPr lang="en-US" altLang="en-US" dirty="0">
                <a:ea typeface="ＭＳ Ｐゴシック" charset="-128"/>
              </a:rPr>
              <a:t>Land interests</a:t>
            </a:r>
          </a:p>
          <a:p>
            <a:pPr lvl="1" eaLnBrk="1" hangingPunct="1"/>
            <a:r>
              <a:rPr lang="en-US" altLang="en-US" dirty="0">
                <a:ea typeface="ＭＳ Ｐゴシック" charset="-128"/>
              </a:rPr>
              <a:t>Record deed</a:t>
            </a:r>
          </a:p>
          <a:p>
            <a:pPr lvl="1" eaLnBrk="1" hangingPunct="1"/>
            <a:r>
              <a:rPr lang="en-US" altLang="en-US" dirty="0">
                <a:ea typeface="ＭＳ Ｐゴシック" charset="-128"/>
              </a:rPr>
              <a:t>File PUV application within 60 days</a:t>
            </a:r>
          </a:p>
          <a:p>
            <a:pPr eaLnBrk="1" hangingPunct="1"/>
            <a:r>
              <a:rPr lang="en-US" altLang="en-US" dirty="0">
                <a:ea typeface="ＭＳ Ｐゴシック" charset="-128"/>
              </a:rPr>
              <a:t>Business entity interests (land or operating)</a:t>
            </a:r>
          </a:p>
          <a:p>
            <a:pPr lvl="1" eaLnBrk="1" hangingPunct="1"/>
            <a:r>
              <a:rPr lang="en-US" altLang="en-US" dirty="0">
                <a:ea typeface="ＭＳ Ｐゴシック" charset="-128"/>
              </a:rPr>
              <a:t>Use transfer of death certificates</a:t>
            </a:r>
          </a:p>
          <a:p>
            <a:pPr eaLnBrk="1" hangingPunct="1"/>
            <a:r>
              <a:rPr lang="en-US" altLang="en-US" dirty="0">
                <a:ea typeface="ＭＳ Ｐゴシック" charset="-128"/>
              </a:rPr>
              <a:t>Assets in Trust not listed in Probate inventory</a:t>
            </a:r>
          </a:p>
          <a:p>
            <a:pPr eaLnBrk="1" hangingPunct="1"/>
            <a:r>
              <a:rPr lang="en-US" altLang="en-US" dirty="0">
                <a:ea typeface="ＭＳ Ｐゴシック" charset="-128"/>
              </a:rPr>
              <a:t>Trust as insurance beneficiary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4880" y="6517014"/>
            <a:ext cx="1676400" cy="259873"/>
          </a:xfrm>
          <a:prstGeom prst="rect">
            <a:avLst/>
          </a:prstGeom>
        </p:spPr>
      </p:pic>
    </p:spTree>
    <p:extLst>
      <p:ext uri="{BB962C8B-B14F-4D97-AF65-F5344CB8AC3E}">
        <p14:creationId xmlns:p14="http://schemas.microsoft.com/office/powerpoint/2010/main" val="1846341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3393"/>
            <a:ext cx="8229600" cy="1068387"/>
          </a:xfrm>
        </p:spPr>
        <p:txBody>
          <a:bodyPr/>
          <a:lstStyle/>
          <a:p>
            <a:r>
              <a:rPr lang="en-US" dirty="0" smtClean="0"/>
              <a:t>Branan Program Update</a:t>
            </a:r>
            <a:endParaRPr lang="en-US" dirty="0"/>
          </a:p>
        </p:txBody>
      </p:sp>
      <p:sp>
        <p:nvSpPr>
          <p:cNvPr id="3" name="Content Placeholder 2"/>
          <p:cNvSpPr>
            <a:spLocks noGrp="1"/>
          </p:cNvSpPr>
          <p:nvPr>
            <p:ph idx="1"/>
          </p:nvPr>
        </p:nvSpPr>
        <p:spPr>
          <a:xfrm>
            <a:off x="294640" y="1541780"/>
            <a:ext cx="8636000" cy="4808220"/>
          </a:xfrm>
        </p:spPr>
        <p:txBody>
          <a:bodyPr>
            <a:normAutofit lnSpcReduction="10000"/>
          </a:bodyPr>
          <a:lstStyle/>
          <a:p>
            <a:r>
              <a:rPr lang="en-US" dirty="0" smtClean="0"/>
              <a:t>On Campus Teaching ARE 309 Environmental Law</a:t>
            </a:r>
          </a:p>
          <a:p>
            <a:pPr lvl="1"/>
            <a:r>
              <a:rPr lang="en-US" dirty="0" smtClean="0"/>
              <a:t>Fall 2018 (T </a:t>
            </a:r>
            <a:r>
              <a:rPr lang="mr-IN" dirty="0" smtClean="0"/>
              <a:t>–</a:t>
            </a:r>
            <a:r>
              <a:rPr lang="en-US" dirty="0" smtClean="0"/>
              <a:t> </a:t>
            </a:r>
            <a:r>
              <a:rPr lang="en-US" dirty="0" err="1" smtClean="0"/>
              <a:t>Th</a:t>
            </a:r>
            <a:r>
              <a:rPr lang="en-US" dirty="0" smtClean="0"/>
              <a:t>) (p.m.) (less availability)</a:t>
            </a:r>
          </a:p>
          <a:p>
            <a:pPr lvl="1"/>
            <a:r>
              <a:rPr lang="en-US" dirty="0" smtClean="0"/>
              <a:t>Spring 2019 (M </a:t>
            </a:r>
            <a:r>
              <a:rPr lang="mr-IN" dirty="0" smtClean="0"/>
              <a:t>–</a:t>
            </a:r>
            <a:r>
              <a:rPr lang="en-US" dirty="0" smtClean="0"/>
              <a:t> W) (a.m.) (more availability)</a:t>
            </a:r>
          </a:p>
          <a:p>
            <a:r>
              <a:rPr lang="en-US" dirty="0" smtClean="0"/>
              <a:t>2018 Programs</a:t>
            </a:r>
          </a:p>
          <a:p>
            <a:pPr lvl="1"/>
            <a:r>
              <a:rPr lang="en-US" dirty="0" err="1" smtClean="0"/>
              <a:t>Sandhills</a:t>
            </a:r>
            <a:r>
              <a:rPr lang="en-US" dirty="0" smtClean="0"/>
              <a:t> Farm Succession </a:t>
            </a:r>
            <a:r>
              <a:rPr lang="en-US" sz="1700" dirty="0" smtClean="0"/>
              <a:t>(with Paige Burns and Guido van der </a:t>
            </a:r>
            <a:r>
              <a:rPr lang="en-US" sz="1700" dirty="0" err="1" smtClean="0"/>
              <a:t>Hoeven</a:t>
            </a:r>
            <a:r>
              <a:rPr lang="en-US" sz="1700" dirty="0" smtClean="0"/>
              <a:t>)</a:t>
            </a:r>
          </a:p>
          <a:p>
            <a:pPr lvl="2"/>
            <a:r>
              <a:rPr lang="en-US" dirty="0" smtClean="0"/>
              <a:t>Printing of Planning the Future of Your Farm </a:t>
            </a:r>
          </a:p>
          <a:p>
            <a:pPr lvl="2"/>
            <a:r>
              <a:rPr lang="en-US" dirty="0" smtClean="0"/>
              <a:t>3 ’workshops’, multiple 1-1 conferences</a:t>
            </a:r>
          </a:p>
          <a:p>
            <a:pPr lvl="2"/>
            <a:r>
              <a:rPr lang="en-US" dirty="0" smtClean="0"/>
              <a:t>Funded by TTF</a:t>
            </a:r>
          </a:p>
          <a:p>
            <a:pPr lvl="1"/>
            <a:r>
              <a:rPr lang="en-US" dirty="0" smtClean="0"/>
              <a:t>Growers Legal Update (specific topics)</a:t>
            </a:r>
          </a:p>
          <a:p>
            <a:r>
              <a:rPr lang="en-US" dirty="0" smtClean="0"/>
              <a:t>2019 Programs</a:t>
            </a:r>
          </a:p>
          <a:p>
            <a:pPr lvl="1"/>
            <a:r>
              <a:rPr lang="en-US" dirty="0" smtClean="0"/>
              <a:t>Land Summit (with LFPT)</a:t>
            </a:r>
          </a:p>
          <a:p>
            <a:pPr lvl="1"/>
            <a:r>
              <a:rPr lang="en-US" dirty="0" smtClean="0"/>
              <a:t>BFRDP Grazing Startups (with CEFS, Sarah </a:t>
            </a:r>
            <a:r>
              <a:rPr lang="en-US" dirty="0" err="1" smtClean="0"/>
              <a:t>Blacklin</a:t>
            </a:r>
            <a:r>
              <a:rPr lang="en-US" dirty="0" smtClean="0"/>
              <a:t>)</a:t>
            </a:r>
          </a:p>
        </p:txBody>
      </p:sp>
    </p:spTree>
    <p:extLst>
      <p:ext uri="{BB962C8B-B14F-4D97-AF65-F5344CB8AC3E}">
        <p14:creationId xmlns:p14="http://schemas.microsoft.com/office/powerpoint/2010/main" val="612023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3897" y="535224"/>
            <a:ext cx="7182464" cy="6322776"/>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4880" y="6517014"/>
            <a:ext cx="1676400" cy="259873"/>
          </a:xfrm>
          <a:prstGeom prst="rect">
            <a:avLst/>
          </a:prstGeom>
        </p:spPr>
      </p:pic>
    </p:spTree>
    <p:extLst>
      <p:ext uri="{BB962C8B-B14F-4D97-AF65-F5344CB8AC3E}">
        <p14:creationId xmlns:p14="http://schemas.microsoft.com/office/powerpoint/2010/main" val="316067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37587"/>
            <a:ext cx="8229600" cy="1143000"/>
          </a:xfrm>
        </p:spPr>
        <p:txBody>
          <a:bodyPr rtlCol="0">
            <a:normAutofit/>
          </a:bodyPr>
          <a:lstStyle/>
          <a:p>
            <a:pPr eaLnBrk="1" fontAlgn="auto" hangingPunct="1">
              <a:spcAft>
                <a:spcPts val="0"/>
              </a:spcAft>
              <a:defRPr/>
            </a:pPr>
            <a:r>
              <a:rPr lang="en-US" dirty="0" smtClean="0">
                <a:ea typeface="+mj-ea"/>
                <a:cs typeface="+mj-cs"/>
              </a:rPr>
              <a:t>Trust Challenges/Opportunities			</a:t>
            </a:r>
            <a:endParaRPr lang="en-US" dirty="0">
              <a:ea typeface="+mj-ea"/>
              <a:cs typeface="+mj-cs"/>
            </a:endParaRPr>
          </a:p>
        </p:txBody>
      </p:sp>
      <p:sp>
        <p:nvSpPr>
          <p:cNvPr id="3" name="Content Placeholder 2"/>
          <p:cNvSpPr>
            <a:spLocks noGrp="1"/>
          </p:cNvSpPr>
          <p:nvPr>
            <p:ph idx="1"/>
          </p:nvPr>
        </p:nvSpPr>
        <p:spPr>
          <a:xfrm>
            <a:off x="501445" y="1580587"/>
            <a:ext cx="8229600" cy="4688194"/>
          </a:xfrm>
        </p:spPr>
        <p:txBody>
          <a:bodyPr>
            <a:normAutofit/>
          </a:bodyPr>
          <a:lstStyle/>
          <a:p>
            <a:pPr eaLnBrk="1" hangingPunct="1">
              <a:lnSpc>
                <a:spcPct val="90000"/>
              </a:lnSpc>
            </a:pPr>
            <a:r>
              <a:rPr lang="en-US" altLang="en-US" sz="3000" dirty="0">
                <a:ea typeface="ＭＳ Ｐゴシック" charset="-128"/>
              </a:rPr>
              <a:t>Trustee Succession</a:t>
            </a:r>
          </a:p>
          <a:p>
            <a:pPr lvl="1" eaLnBrk="1" hangingPunct="1">
              <a:lnSpc>
                <a:spcPct val="90000"/>
              </a:lnSpc>
            </a:pPr>
            <a:r>
              <a:rPr lang="en-US" altLang="en-US" sz="2600" dirty="0">
                <a:ea typeface="ＭＳ Ｐゴシック" charset="-128"/>
              </a:rPr>
              <a:t>Family “benches” sometimes not deep</a:t>
            </a:r>
          </a:p>
          <a:p>
            <a:pPr lvl="1" eaLnBrk="1" hangingPunct="1">
              <a:lnSpc>
                <a:spcPct val="90000"/>
              </a:lnSpc>
            </a:pPr>
            <a:r>
              <a:rPr lang="en-US" altLang="en-US" sz="2600" dirty="0">
                <a:ea typeface="ＭＳ Ｐゴシック" charset="-128"/>
              </a:rPr>
              <a:t>Trustee oversight (trust protector or court)</a:t>
            </a:r>
          </a:p>
          <a:p>
            <a:pPr lvl="1" eaLnBrk="1" hangingPunct="1">
              <a:lnSpc>
                <a:spcPct val="90000"/>
              </a:lnSpc>
            </a:pPr>
            <a:r>
              <a:rPr lang="en-US" altLang="en-US" sz="2600" dirty="0">
                <a:ea typeface="ＭＳ Ｐゴシック" charset="-128"/>
              </a:rPr>
              <a:t>Institutional trustee (need high liquid principal)</a:t>
            </a:r>
          </a:p>
          <a:p>
            <a:pPr eaLnBrk="1" hangingPunct="1">
              <a:lnSpc>
                <a:spcPct val="90000"/>
              </a:lnSpc>
            </a:pPr>
            <a:r>
              <a:rPr lang="en-US" altLang="en-US" sz="3000" dirty="0">
                <a:ea typeface="ＭＳ Ｐゴシック" charset="-128"/>
              </a:rPr>
              <a:t>Protect farm assets from creditors or remarriage or “whims” of surviving spouse</a:t>
            </a:r>
          </a:p>
          <a:p>
            <a:pPr eaLnBrk="1" hangingPunct="1">
              <a:lnSpc>
                <a:spcPct val="90000"/>
              </a:lnSpc>
            </a:pPr>
            <a:r>
              <a:rPr lang="en-US" altLang="en-US" sz="3000" dirty="0">
                <a:ea typeface="ＭＳ Ｐゴシック" charset="-128"/>
              </a:rPr>
              <a:t>Use of portability and disclaimer</a:t>
            </a:r>
          </a:p>
          <a:p>
            <a:pPr eaLnBrk="1" hangingPunct="1">
              <a:lnSpc>
                <a:spcPct val="90000"/>
              </a:lnSpc>
            </a:pPr>
            <a:r>
              <a:rPr lang="en-US" altLang="en-US" sz="3000" dirty="0">
                <a:ea typeface="ＭＳ Ｐゴシック" charset="-128"/>
              </a:rPr>
              <a:t>Specific Power to Decant</a:t>
            </a:r>
          </a:p>
          <a:p>
            <a:pPr lvl="1" eaLnBrk="1" hangingPunct="1">
              <a:lnSpc>
                <a:spcPct val="90000"/>
              </a:lnSpc>
            </a:pPr>
            <a:r>
              <a:rPr lang="en-US" altLang="en-US" sz="2600" dirty="0">
                <a:ea typeface="ＭＳ Ｐゴシック" charset="-128"/>
              </a:rPr>
              <a:t>Power under state law (no good if Trustee is also Beneficiary)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4880" y="6517014"/>
            <a:ext cx="1676400" cy="259873"/>
          </a:xfrm>
          <a:prstGeom prst="rect">
            <a:avLst/>
          </a:prstGeom>
        </p:spPr>
      </p:pic>
    </p:spTree>
    <p:extLst>
      <p:ext uri="{BB962C8B-B14F-4D97-AF65-F5344CB8AC3E}">
        <p14:creationId xmlns:p14="http://schemas.microsoft.com/office/powerpoint/2010/main" val="1422909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462116"/>
            <a:ext cx="8229600" cy="1143000"/>
          </a:xfrm>
        </p:spPr>
        <p:txBody>
          <a:bodyPr/>
          <a:lstStyle/>
          <a:p>
            <a:pPr eaLnBrk="1" hangingPunct="1"/>
            <a:r>
              <a:rPr lang="en-US" altLang="en-US">
                <a:ea typeface="ＭＳ Ｐゴシック" charset="-128"/>
              </a:rPr>
              <a:t>Use of Business Entities</a:t>
            </a:r>
          </a:p>
        </p:txBody>
      </p:sp>
      <p:sp>
        <p:nvSpPr>
          <p:cNvPr id="3" name="Content Placeholder 2"/>
          <p:cNvSpPr>
            <a:spLocks noGrp="1"/>
          </p:cNvSpPr>
          <p:nvPr>
            <p:ph idx="1"/>
          </p:nvPr>
        </p:nvSpPr>
        <p:spPr>
          <a:xfrm>
            <a:off x="457200" y="1710812"/>
            <a:ext cx="8391832" cy="4822723"/>
          </a:xfrm>
        </p:spPr>
        <p:txBody>
          <a:bodyPr>
            <a:normAutofit fontScale="92500"/>
          </a:bodyPr>
          <a:lstStyle/>
          <a:p>
            <a:pPr eaLnBrk="1" hangingPunct="1">
              <a:lnSpc>
                <a:spcPct val="90000"/>
              </a:lnSpc>
            </a:pPr>
            <a:r>
              <a:rPr lang="en-US" altLang="en-US" sz="3000" dirty="0">
                <a:ea typeface="ＭＳ Ｐゴシック" charset="-128"/>
              </a:rPr>
              <a:t>Liability protection (protect personal wealth, land)</a:t>
            </a:r>
            <a:endParaRPr lang="en-US" altLang="en-US" sz="3000" i="1" dirty="0">
              <a:ea typeface="ＭＳ Ｐゴシック" charset="-128"/>
            </a:endParaRPr>
          </a:p>
          <a:p>
            <a:pPr eaLnBrk="1" hangingPunct="1">
              <a:lnSpc>
                <a:spcPct val="90000"/>
              </a:lnSpc>
            </a:pPr>
            <a:r>
              <a:rPr lang="en-US" altLang="en-US" sz="3000" dirty="0">
                <a:ea typeface="ＭＳ Ｐゴシック" charset="-128"/>
              </a:rPr>
              <a:t>Contract between owners</a:t>
            </a:r>
          </a:p>
          <a:p>
            <a:pPr lvl="1" eaLnBrk="1" hangingPunct="1">
              <a:lnSpc>
                <a:spcPct val="90000"/>
              </a:lnSpc>
              <a:buFont typeface="Arial" charset="0"/>
              <a:buChar char="•"/>
            </a:pPr>
            <a:r>
              <a:rPr lang="en-US" altLang="en-US" sz="2600" dirty="0">
                <a:ea typeface="ＭＳ Ｐゴシック" charset="-128"/>
              </a:rPr>
              <a:t>Income</a:t>
            </a:r>
          </a:p>
          <a:p>
            <a:pPr lvl="1" eaLnBrk="1" hangingPunct="1">
              <a:lnSpc>
                <a:spcPct val="90000"/>
              </a:lnSpc>
              <a:buFont typeface="Arial" charset="0"/>
              <a:buChar char="•"/>
            </a:pPr>
            <a:r>
              <a:rPr lang="en-US" altLang="en-US" sz="2600" dirty="0">
                <a:ea typeface="ＭＳ Ｐゴシック" charset="-128"/>
              </a:rPr>
              <a:t>Management</a:t>
            </a:r>
          </a:p>
          <a:p>
            <a:pPr lvl="1" eaLnBrk="1" hangingPunct="1">
              <a:lnSpc>
                <a:spcPct val="90000"/>
              </a:lnSpc>
              <a:buFont typeface="Arial" charset="0"/>
              <a:buChar char="•"/>
            </a:pPr>
            <a:r>
              <a:rPr lang="en-US" altLang="en-US" sz="2600" dirty="0">
                <a:ea typeface="ＭＳ Ｐゴシック" charset="-128"/>
              </a:rPr>
              <a:t>Equity</a:t>
            </a:r>
          </a:p>
          <a:p>
            <a:pPr eaLnBrk="1" hangingPunct="1">
              <a:lnSpc>
                <a:spcPct val="90000"/>
              </a:lnSpc>
            </a:pPr>
            <a:r>
              <a:rPr lang="en-US" altLang="en-US" sz="3000" dirty="0">
                <a:ea typeface="ＭＳ Ｐゴシック" charset="-128"/>
              </a:rPr>
              <a:t>Buy-Sell (Manage the D’s:  Death, Disability, Divorce, Disaster, Disagreement, Disengagement)</a:t>
            </a:r>
          </a:p>
          <a:p>
            <a:pPr eaLnBrk="1" hangingPunct="1">
              <a:lnSpc>
                <a:spcPct val="90000"/>
              </a:lnSpc>
            </a:pPr>
            <a:r>
              <a:rPr lang="en-US" altLang="en-US" sz="3000" dirty="0">
                <a:ea typeface="ＭＳ Ｐゴシック" charset="-128"/>
              </a:rPr>
              <a:t>Vehicle for reducing parents’ estate value</a:t>
            </a:r>
          </a:p>
          <a:p>
            <a:pPr lvl="1" eaLnBrk="1" hangingPunct="1">
              <a:lnSpc>
                <a:spcPct val="90000"/>
              </a:lnSpc>
              <a:buFont typeface="Arial" charset="0"/>
              <a:buChar char="•"/>
            </a:pPr>
            <a:r>
              <a:rPr lang="en-US" altLang="en-US" sz="2600" dirty="0">
                <a:ea typeface="ＭＳ Ｐゴシック" charset="-128"/>
              </a:rPr>
              <a:t>Valuation discounts</a:t>
            </a:r>
          </a:p>
          <a:p>
            <a:pPr lvl="1" eaLnBrk="1" hangingPunct="1">
              <a:lnSpc>
                <a:spcPct val="90000"/>
              </a:lnSpc>
              <a:buFont typeface="Arial" charset="0"/>
              <a:buChar char="•"/>
            </a:pPr>
            <a:r>
              <a:rPr lang="en-US" altLang="en-US" sz="2600" dirty="0">
                <a:ea typeface="ＭＳ Ｐゴシック" charset="-128"/>
              </a:rPr>
              <a:t>Organized gifting or sale program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4880" y="6517014"/>
            <a:ext cx="1676400" cy="259873"/>
          </a:xfrm>
          <a:prstGeom prst="rect">
            <a:avLst/>
          </a:prstGeom>
        </p:spPr>
      </p:pic>
    </p:spTree>
    <p:extLst>
      <p:ext uri="{BB962C8B-B14F-4D97-AF65-F5344CB8AC3E}">
        <p14:creationId xmlns:p14="http://schemas.microsoft.com/office/powerpoint/2010/main" val="7275367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566738"/>
            <a:ext cx="8229600" cy="1068387"/>
          </a:xfrm>
        </p:spPr>
        <p:txBody>
          <a:bodyPr/>
          <a:lstStyle/>
          <a:p>
            <a:pPr eaLnBrk="1" hangingPunct="1"/>
            <a:r>
              <a:rPr lang="en-US" altLang="en-US">
                <a:ea typeface="ＭＳ Ｐゴシック" charset="-128"/>
              </a:rPr>
              <a:t>The Operating Agreement</a:t>
            </a:r>
          </a:p>
        </p:txBody>
      </p:sp>
      <p:sp>
        <p:nvSpPr>
          <p:cNvPr id="3" name="Content Placeholder 2"/>
          <p:cNvSpPr>
            <a:spLocks noGrp="1"/>
          </p:cNvSpPr>
          <p:nvPr>
            <p:ph idx="1"/>
          </p:nvPr>
        </p:nvSpPr>
        <p:spPr>
          <a:xfrm>
            <a:off x="457200" y="1635125"/>
            <a:ext cx="8229600" cy="4687888"/>
          </a:xfrm>
        </p:spPr>
        <p:txBody>
          <a:bodyPr rtlCol="0">
            <a:normAutofit fontScale="92500" lnSpcReduction="10000"/>
          </a:bodyPr>
          <a:lstStyle/>
          <a:p>
            <a:pPr eaLnBrk="1" fontAlgn="auto" hangingPunct="1">
              <a:spcAft>
                <a:spcPts val="0"/>
              </a:spcAft>
              <a:buFont typeface="Arial"/>
              <a:buChar char="•"/>
              <a:defRPr/>
            </a:pPr>
            <a:r>
              <a:rPr lang="en-US" dirty="0" smtClean="0">
                <a:ea typeface="+mn-ea"/>
                <a:cs typeface="+mn-cs"/>
              </a:rPr>
              <a:t>A </a:t>
            </a:r>
            <a:r>
              <a:rPr lang="en-US" b="1" dirty="0" smtClean="0">
                <a:ea typeface="+mn-ea"/>
                <a:cs typeface="+mn-cs"/>
              </a:rPr>
              <a:t>Contract</a:t>
            </a:r>
            <a:r>
              <a:rPr lang="en-US" dirty="0" smtClean="0">
                <a:ea typeface="+mn-ea"/>
                <a:cs typeface="+mn-cs"/>
              </a:rPr>
              <a:t> between contributors of assets</a:t>
            </a:r>
          </a:p>
          <a:p>
            <a:pPr eaLnBrk="1" fontAlgn="auto" hangingPunct="1">
              <a:spcAft>
                <a:spcPts val="0"/>
              </a:spcAft>
              <a:buFont typeface="Arial"/>
              <a:buChar char="•"/>
              <a:defRPr/>
            </a:pPr>
            <a:r>
              <a:rPr lang="en-US" dirty="0" smtClean="0">
                <a:ea typeface="+mn-ea"/>
                <a:cs typeface="+mn-cs"/>
              </a:rPr>
              <a:t>Restricts who can be members</a:t>
            </a:r>
          </a:p>
          <a:p>
            <a:pPr lvl="1" eaLnBrk="1" fontAlgn="auto" hangingPunct="1">
              <a:spcAft>
                <a:spcPts val="0"/>
              </a:spcAft>
              <a:buFont typeface="Arial"/>
              <a:buChar char="–"/>
              <a:defRPr/>
            </a:pPr>
            <a:r>
              <a:rPr lang="en-US" dirty="0" smtClean="0">
                <a:ea typeface="+mn-ea"/>
              </a:rPr>
              <a:t>Member vs. Assignee</a:t>
            </a:r>
          </a:p>
          <a:p>
            <a:pPr eaLnBrk="1" fontAlgn="auto" hangingPunct="1">
              <a:spcAft>
                <a:spcPts val="0"/>
              </a:spcAft>
              <a:buFont typeface="Arial"/>
              <a:buChar char="•"/>
              <a:defRPr/>
            </a:pPr>
            <a:r>
              <a:rPr lang="en-US" dirty="0" smtClean="0">
                <a:ea typeface="+mn-ea"/>
                <a:cs typeface="+mn-cs"/>
              </a:rPr>
              <a:t>Dictates voting requirements for decisions</a:t>
            </a:r>
          </a:p>
          <a:p>
            <a:pPr lvl="1" eaLnBrk="1" fontAlgn="auto" hangingPunct="1">
              <a:spcAft>
                <a:spcPts val="0"/>
              </a:spcAft>
              <a:buFont typeface="Arial"/>
              <a:buChar char="–"/>
              <a:defRPr/>
            </a:pPr>
            <a:r>
              <a:rPr lang="en-US" dirty="0" smtClean="0">
                <a:ea typeface="+mn-ea"/>
              </a:rPr>
              <a:t>Manager</a:t>
            </a:r>
          </a:p>
          <a:p>
            <a:pPr lvl="1" eaLnBrk="1" fontAlgn="auto" hangingPunct="1">
              <a:spcAft>
                <a:spcPts val="0"/>
              </a:spcAft>
              <a:buFont typeface="Arial"/>
              <a:buChar char="–"/>
              <a:defRPr/>
            </a:pPr>
            <a:r>
              <a:rPr lang="en-US" dirty="0" smtClean="0">
                <a:ea typeface="+mn-ea"/>
              </a:rPr>
              <a:t>Voting and Non-voting Units</a:t>
            </a:r>
          </a:p>
          <a:p>
            <a:pPr eaLnBrk="1" fontAlgn="auto" hangingPunct="1">
              <a:spcAft>
                <a:spcPts val="0"/>
              </a:spcAft>
              <a:buFont typeface="Arial"/>
              <a:buChar char="•"/>
              <a:defRPr/>
            </a:pPr>
            <a:r>
              <a:rPr lang="en-US" dirty="0" smtClean="0">
                <a:ea typeface="+mn-ea"/>
                <a:cs typeface="+mn-cs"/>
              </a:rPr>
              <a:t>Dictates triggers for buy-sell</a:t>
            </a:r>
          </a:p>
          <a:p>
            <a:pPr lvl="1" eaLnBrk="1" fontAlgn="auto" hangingPunct="1">
              <a:spcAft>
                <a:spcPts val="0"/>
              </a:spcAft>
              <a:buFont typeface="Arial"/>
              <a:buChar char="–"/>
              <a:defRPr/>
            </a:pPr>
            <a:r>
              <a:rPr lang="en-US" b="1" dirty="0" smtClean="0">
                <a:ea typeface="+mn-ea"/>
              </a:rPr>
              <a:t>Farming Heir Option to Purchase</a:t>
            </a:r>
          </a:p>
          <a:p>
            <a:pPr lvl="1" eaLnBrk="1" fontAlgn="auto" hangingPunct="1">
              <a:spcAft>
                <a:spcPts val="0"/>
              </a:spcAft>
              <a:buFont typeface="Arial"/>
              <a:buChar char="–"/>
              <a:defRPr/>
            </a:pPr>
            <a:r>
              <a:rPr lang="en-US" dirty="0" smtClean="0">
                <a:ea typeface="+mn-ea"/>
              </a:rPr>
              <a:t>Who may buy and when</a:t>
            </a:r>
          </a:p>
          <a:p>
            <a:pPr lvl="1" eaLnBrk="1" fontAlgn="auto" hangingPunct="1">
              <a:spcAft>
                <a:spcPts val="0"/>
              </a:spcAft>
              <a:buFont typeface="Arial"/>
              <a:buChar char="–"/>
              <a:defRPr/>
            </a:pPr>
            <a:r>
              <a:rPr lang="en-US" dirty="0" smtClean="0">
                <a:ea typeface="+mn-ea"/>
              </a:rPr>
              <a:t>Appraisal procedure</a:t>
            </a:r>
          </a:p>
          <a:p>
            <a:pPr lvl="1" eaLnBrk="1" fontAlgn="auto" hangingPunct="1">
              <a:spcAft>
                <a:spcPts val="0"/>
              </a:spcAft>
              <a:buFont typeface="Arial"/>
              <a:buChar char="–"/>
              <a:defRPr/>
            </a:pPr>
            <a:r>
              <a:rPr lang="en-US" dirty="0" smtClean="0">
                <a:ea typeface="+mn-ea"/>
              </a:rPr>
              <a:t>Price and payment terms (seller finance option)</a:t>
            </a:r>
          </a:p>
          <a:p>
            <a:pPr eaLnBrk="1" fontAlgn="auto" hangingPunct="1">
              <a:spcAft>
                <a:spcPts val="0"/>
              </a:spcAft>
              <a:buFont typeface="Arial"/>
              <a:buChar char="•"/>
              <a:defRPr/>
            </a:pPr>
            <a:r>
              <a:rPr lang="en-US" dirty="0" smtClean="0">
                <a:ea typeface="+mn-ea"/>
                <a:cs typeface="+mn-cs"/>
              </a:rPr>
              <a:t>For existing S Corps, use Stock Purchase Agreement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4880" y="6517014"/>
            <a:ext cx="1676400" cy="259873"/>
          </a:xfrm>
          <a:prstGeom prst="rect">
            <a:avLst/>
          </a:prstGeom>
        </p:spPr>
      </p:pic>
    </p:spTree>
    <p:extLst>
      <p:ext uri="{BB962C8B-B14F-4D97-AF65-F5344CB8AC3E}">
        <p14:creationId xmlns:p14="http://schemas.microsoft.com/office/powerpoint/2010/main" val="44350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539187"/>
            <a:ext cx="8229600" cy="1068387"/>
          </a:xfrm>
        </p:spPr>
        <p:txBody>
          <a:bodyPr/>
          <a:lstStyle/>
          <a:p>
            <a:pPr eaLnBrk="1" hangingPunct="1"/>
            <a:r>
              <a:rPr lang="en-US" altLang="en-US">
                <a:ea typeface="ＭＳ Ｐゴシック" charset="-128"/>
              </a:rPr>
              <a:t>Transfer of LLC Interests</a:t>
            </a:r>
          </a:p>
        </p:txBody>
      </p:sp>
      <p:sp>
        <p:nvSpPr>
          <p:cNvPr id="3" name="Content Placeholder 2"/>
          <p:cNvSpPr>
            <a:spLocks noGrp="1"/>
          </p:cNvSpPr>
          <p:nvPr>
            <p:ph idx="1"/>
          </p:nvPr>
        </p:nvSpPr>
        <p:spPr>
          <a:xfrm>
            <a:off x="457199" y="1607573"/>
            <a:ext cx="8229601" cy="5737123"/>
          </a:xfrm>
        </p:spPr>
        <p:txBody>
          <a:bodyPr>
            <a:normAutofit/>
          </a:bodyPr>
          <a:lstStyle/>
          <a:p>
            <a:pPr eaLnBrk="1" hangingPunct="1">
              <a:lnSpc>
                <a:spcPct val="80000"/>
              </a:lnSpc>
            </a:pPr>
            <a:r>
              <a:rPr lang="en-US" altLang="en-US" sz="2700" dirty="0">
                <a:ea typeface="ＭＳ Ｐゴシック" charset="-128"/>
              </a:rPr>
              <a:t>Gift of Interest (measured in “units”)</a:t>
            </a:r>
          </a:p>
          <a:p>
            <a:pPr lvl="1" eaLnBrk="1" hangingPunct="1">
              <a:lnSpc>
                <a:spcPct val="80000"/>
              </a:lnSpc>
            </a:pPr>
            <a:r>
              <a:rPr lang="en-US" altLang="en-US" sz="2400" dirty="0">
                <a:ea typeface="ＭＳ Ｐゴシック" charset="-128"/>
              </a:rPr>
              <a:t>Calculate value of company</a:t>
            </a:r>
          </a:p>
          <a:p>
            <a:pPr lvl="1" eaLnBrk="1" hangingPunct="1">
              <a:lnSpc>
                <a:spcPct val="80000"/>
              </a:lnSpc>
            </a:pPr>
            <a:r>
              <a:rPr lang="en-US" altLang="en-US" sz="2400" dirty="0">
                <a:ea typeface="ＭＳ Ｐゴシック" charset="-128"/>
              </a:rPr>
              <a:t>Divide value by number of units to determine price per unit</a:t>
            </a:r>
          </a:p>
          <a:p>
            <a:pPr lvl="1" eaLnBrk="1" hangingPunct="1">
              <a:lnSpc>
                <a:spcPct val="80000"/>
              </a:lnSpc>
            </a:pPr>
            <a:r>
              <a:rPr lang="en-US" altLang="en-US" sz="2400" dirty="0">
                <a:ea typeface="ＭＳ Ｐゴシック" charset="-128"/>
              </a:rPr>
              <a:t>Transfer total units &lt; $14,000 annual gift tax exclusion</a:t>
            </a:r>
          </a:p>
          <a:p>
            <a:pPr eaLnBrk="1" hangingPunct="1">
              <a:lnSpc>
                <a:spcPct val="80000"/>
              </a:lnSpc>
            </a:pPr>
            <a:r>
              <a:rPr lang="en-US" altLang="en-US" sz="2700" dirty="0">
                <a:ea typeface="ＭＳ Ｐゴシック" charset="-128"/>
              </a:rPr>
              <a:t>Sale</a:t>
            </a:r>
          </a:p>
          <a:p>
            <a:pPr lvl="1" eaLnBrk="1" hangingPunct="1">
              <a:lnSpc>
                <a:spcPct val="80000"/>
              </a:lnSpc>
            </a:pPr>
            <a:r>
              <a:rPr lang="en-US" altLang="en-US" sz="2400" dirty="0">
                <a:ea typeface="ＭＳ Ｐゴシック" charset="-128"/>
              </a:rPr>
              <a:t>Purchase from Other Members or Trust</a:t>
            </a:r>
          </a:p>
          <a:p>
            <a:pPr lvl="2" eaLnBrk="1" hangingPunct="1">
              <a:lnSpc>
                <a:spcPct val="80000"/>
              </a:lnSpc>
            </a:pPr>
            <a:r>
              <a:rPr lang="en-US" altLang="en-US" sz="2000" dirty="0">
                <a:ea typeface="ＭＳ Ｐゴシック" charset="-128"/>
              </a:rPr>
              <a:t>Purchase with insurance proceeds under Buy-Sell Agreement (Designate beneficiary and agreement between all participants + spouses)</a:t>
            </a:r>
          </a:p>
          <a:p>
            <a:pPr lvl="1" eaLnBrk="1" hangingPunct="1">
              <a:lnSpc>
                <a:spcPct val="80000"/>
              </a:lnSpc>
            </a:pPr>
            <a:r>
              <a:rPr lang="en-US" altLang="en-US" sz="2400" dirty="0">
                <a:ea typeface="ＭＳ Ｐゴシック" charset="-128"/>
              </a:rPr>
              <a:t>Spread capital gain over term note</a:t>
            </a:r>
          </a:p>
          <a:p>
            <a:pPr lvl="1" eaLnBrk="1" hangingPunct="1">
              <a:lnSpc>
                <a:spcPct val="80000"/>
              </a:lnSpc>
            </a:pPr>
            <a:r>
              <a:rPr lang="en-US" altLang="en-US" sz="2400" dirty="0">
                <a:ea typeface="ＭＳ Ｐゴシック" charset="-128"/>
              </a:rPr>
              <a:t>Discounting of interest value</a:t>
            </a:r>
          </a:p>
          <a:p>
            <a:pPr lvl="1" eaLnBrk="1" hangingPunct="1">
              <a:lnSpc>
                <a:spcPct val="80000"/>
              </a:lnSpc>
            </a:pPr>
            <a:r>
              <a:rPr lang="en-US" altLang="en-US" sz="2400" dirty="0">
                <a:ea typeface="ＭＳ Ｐゴシック" charset="-128"/>
              </a:rPr>
              <a:t>Some relief from Self Employment taxes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4880" y="6517014"/>
            <a:ext cx="1676400" cy="259873"/>
          </a:xfrm>
          <a:prstGeom prst="rect">
            <a:avLst/>
          </a:prstGeom>
        </p:spPr>
      </p:pic>
    </p:spTree>
    <p:extLst>
      <p:ext uri="{BB962C8B-B14F-4D97-AF65-F5344CB8AC3E}">
        <p14:creationId xmlns:p14="http://schemas.microsoft.com/office/powerpoint/2010/main" val="220414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404505"/>
            <a:ext cx="8229600" cy="1143000"/>
          </a:xfrm>
        </p:spPr>
        <p:txBody>
          <a:bodyPr/>
          <a:lstStyle/>
          <a:p>
            <a:pPr eaLnBrk="1" hangingPunct="1"/>
            <a:r>
              <a:rPr lang="en-US" altLang="en-US">
                <a:ea typeface="ＭＳ Ｐゴシック" charset="-128"/>
              </a:rPr>
              <a:t>LLC Set-Up Tasks</a:t>
            </a:r>
          </a:p>
        </p:txBody>
      </p:sp>
      <p:sp>
        <p:nvSpPr>
          <p:cNvPr id="3" name="Content Placeholder 2"/>
          <p:cNvSpPr>
            <a:spLocks noGrp="1"/>
          </p:cNvSpPr>
          <p:nvPr>
            <p:ph idx="1"/>
          </p:nvPr>
        </p:nvSpPr>
        <p:spPr>
          <a:xfrm>
            <a:off x="457200" y="1877552"/>
            <a:ext cx="8229600" cy="4748213"/>
          </a:xfrm>
        </p:spPr>
        <p:txBody>
          <a:bodyPr>
            <a:normAutofit fontScale="92500"/>
          </a:bodyPr>
          <a:lstStyle/>
          <a:p>
            <a:pPr eaLnBrk="1" hangingPunct="1">
              <a:lnSpc>
                <a:spcPct val="90000"/>
              </a:lnSpc>
            </a:pPr>
            <a:r>
              <a:rPr lang="en-US" altLang="en-US" sz="3000" dirty="0">
                <a:ea typeface="ＭＳ Ｐゴシック" charset="-128"/>
              </a:rPr>
              <a:t>Sketch plan, </a:t>
            </a:r>
            <a:r>
              <a:rPr lang="en-US" altLang="en-US" sz="3000" dirty="0">
                <a:solidFill>
                  <a:srgbClr val="000000"/>
                </a:solidFill>
                <a:ea typeface="ＭＳ Ｐゴシック" charset="-128"/>
              </a:rPr>
              <a:t>get accountant and lender sign-off</a:t>
            </a:r>
          </a:p>
          <a:p>
            <a:pPr eaLnBrk="1" hangingPunct="1">
              <a:lnSpc>
                <a:spcPct val="90000"/>
              </a:lnSpc>
            </a:pPr>
            <a:r>
              <a:rPr lang="en-US" altLang="en-US" sz="3000" dirty="0">
                <a:ea typeface="ＭＳ Ｐゴシック" charset="-128"/>
              </a:rPr>
              <a:t>Form entity with Secretary of State (after Jan 1)</a:t>
            </a:r>
          </a:p>
          <a:p>
            <a:pPr eaLnBrk="1" hangingPunct="1">
              <a:lnSpc>
                <a:spcPct val="90000"/>
              </a:lnSpc>
            </a:pPr>
            <a:r>
              <a:rPr lang="en-US" altLang="en-US" sz="3000" dirty="0">
                <a:ea typeface="ＭＳ Ｐゴシック" charset="-128"/>
              </a:rPr>
              <a:t>Get EIN (tax ID)</a:t>
            </a:r>
          </a:p>
          <a:p>
            <a:pPr eaLnBrk="1" hangingPunct="1">
              <a:lnSpc>
                <a:spcPct val="90000"/>
              </a:lnSpc>
            </a:pPr>
            <a:r>
              <a:rPr lang="en-US" altLang="en-US" sz="3000" dirty="0">
                <a:ea typeface="ＭＳ Ｐゴシック" charset="-128"/>
              </a:rPr>
              <a:t>Open bank account</a:t>
            </a:r>
          </a:p>
          <a:p>
            <a:pPr eaLnBrk="1" hangingPunct="1">
              <a:lnSpc>
                <a:spcPct val="90000"/>
              </a:lnSpc>
            </a:pPr>
            <a:r>
              <a:rPr lang="en-US" altLang="en-US" sz="3000" dirty="0">
                <a:ea typeface="ＭＳ Ｐゴシック" charset="-128"/>
              </a:rPr>
              <a:t>Elect S form 2553? (save on payroll tax) </a:t>
            </a:r>
          </a:p>
          <a:p>
            <a:pPr eaLnBrk="1" hangingPunct="1">
              <a:lnSpc>
                <a:spcPct val="90000"/>
              </a:lnSpc>
            </a:pPr>
            <a:r>
              <a:rPr lang="en-US" altLang="en-US" sz="3000" dirty="0">
                <a:ea typeface="ＭＳ Ｐゴシック" charset="-128"/>
              </a:rPr>
              <a:t>Re-title over-road equipment with DMV</a:t>
            </a:r>
          </a:p>
          <a:p>
            <a:pPr eaLnBrk="1" hangingPunct="1">
              <a:lnSpc>
                <a:spcPct val="90000"/>
              </a:lnSpc>
            </a:pPr>
            <a:r>
              <a:rPr lang="en-US" altLang="en-US" sz="3000" dirty="0">
                <a:ea typeface="ＭＳ Ｐゴシック" charset="-128"/>
              </a:rPr>
              <a:t>Update Contracts (or record DBA’s)</a:t>
            </a:r>
          </a:p>
          <a:p>
            <a:pPr eaLnBrk="1" hangingPunct="1">
              <a:lnSpc>
                <a:spcPct val="90000"/>
              </a:lnSpc>
            </a:pPr>
            <a:r>
              <a:rPr lang="en-US" altLang="en-US" sz="3000" dirty="0">
                <a:ea typeface="ＭＳ Ｐゴシック" charset="-128"/>
              </a:rPr>
              <a:t>Update FSA payment entities</a:t>
            </a:r>
          </a:p>
          <a:p>
            <a:pPr eaLnBrk="1" hangingPunct="1">
              <a:lnSpc>
                <a:spcPct val="90000"/>
              </a:lnSpc>
            </a:pPr>
            <a:r>
              <a:rPr lang="en-US" altLang="en-US" sz="3000" dirty="0">
                <a:ea typeface="ＭＳ Ｐゴシック" charset="-128"/>
              </a:rPr>
              <a:t>For Land, update </a:t>
            </a:r>
            <a:r>
              <a:rPr lang="en-US" altLang="en-US" sz="3000" b="1" dirty="0">
                <a:solidFill>
                  <a:srgbClr val="000000"/>
                </a:solidFill>
                <a:ea typeface="ＭＳ Ｐゴシック" charset="-128"/>
              </a:rPr>
              <a:t>PUV</a:t>
            </a:r>
            <a:r>
              <a:rPr lang="en-US" altLang="en-US" sz="3000" dirty="0">
                <a:ea typeface="ＭＳ Ｐゴシック" charset="-128"/>
              </a:rPr>
              <a:t> within 60 days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4880" y="6517014"/>
            <a:ext cx="1676400" cy="259873"/>
          </a:xfrm>
          <a:prstGeom prst="rect">
            <a:avLst/>
          </a:prstGeom>
        </p:spPr>
      </p:pic>
    </p:spTree>
    <p:extLst>
      <p:ext uri="{BB962C8B-B14F-4D97-AF65-F5344CB8AC3E}">
        <p14:creationId xmlns:p14="http://schemas.microsoft.com/office/powerpoint/2010/main" val="97529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Farm Leases</a:t>
            </a:r>
            <a:endParaRPr lang="en-US" dirty="0"/>
          </a:p>
        </p:txBody>
      </p:sp>
      <p:sp>
        <p:nvSpPr>
          <p:cNvPr id="3" name="Content Placeholder 2"/>
          <p:cNvSpPr>
            <a:spLocks noGrp="1"/>
          </p:cNvSpPr>
          <p:nvPr>
            <p:ph idx="1"/>
          </p:nvPr>
        </p:nvSpPr>
        <p:spPr>
          <a:xfrm>
            <a:off x="457200" y="2194560"/>
            <a:ext cx="8229600" cy="3931603"/>
          </a:xfrm>
        </p:spPr>
        <p:txBody>
          <a:bodyPr>
            <a:normAutofit lnSpcReduction="10000"/>
          </a:bodyPr>
          <a:lstStyle/>
          <a:p>
            <a:r>
              <a:rPr lang="en-US" dirty="0" smtClean="0"/>
              <a:t>Contract between farmer and landowner permitting farmer to access and use of the land</a:t>
            </a:r>
          </a:p>
          <a:p>
            <a:r>
              <a:rPr lang="en-US" dirty="0" smtClean="0"/>
              <a:t>Can be written or verbal “handshake”</a:t>
            </a:r>
          </a:p>
          <a:p>
            <a:r>
              <a:rPr lang="en-US" dirty="0" smtClean="0">
                <a:solidFill>
                  <a:srgbClr val="FF0000"/>
                </a:solidFill>
              </a:rPr>
              <a:t>Annual Ag Tenancies protected under NC law (termination notice depends on county)</a:t>
            </a:r>
          </a:p>
          <a:p>
            <a:r>
              <a:rPr lang="en-US" dirty="0" smtClean="0"/>
              <a:t>Process of drafting written agreement forms basis of understanding between landowner and farmer (risk management)</a:t>
            </a:r>
          </a:p>
          <a:p>
            <a:r>
              <a:rPr lang="en-US" dirty="0" smtClean="0"/>
              <a:t>Decision to enforce lease = (Sunk Costs + Loss of Future Production) – cost and cash flow of legal action</a:t>
            </a:r>
          </a:p>
          <a:p>
            <a:endParaRPr lang="en-US" dirty="0" smtClean="0"/>
          </a:p>
          <a:p>
            <a:pPr>
              <a:buNone/>
            </a:pPr>
            <a:endParaRPr lang="en-US" dirty="0"/>
          </a:p>
        </p:txBody>
      </p:sp>
    </p:spTree>
    <p:extLst>
      <p:ext uri="{BB962C8B-B14F-4D97-AF65-F5344CB8AC3E}">
        <p14:creationId xmlns:p14="http://schemas.microsoft.com/office/powerpoint/2010/main" val="38255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More About Farm Leases</a:t>
            </a:r>
            <a:endParaRPr lang="en-US" dirty="0"/>
          </a:p>
        </p:txBody>
      </p:sp>
      <p:sp>
        <p:nvSpPr>
          <p:cNvPr id="3" name="Content Placeholder 2"/>
          <p:cNvSpPr>
            <a:spLocks noGrp="1"/>
          </p:cNvSpPr>
          <p:nvPr>
            <p:ph idx="1"/>
          </p:nvPr>
        </p:nvSpPr>
        <p:spPr>
          <a:xfrm>
            <a:off x="457200" y="2306320"/>
            <a:ext cx="8229600" cy="3819843"/>
          </a:xfrm>
        </p:spPr>
        <p:txBody>
          <a:bodyPr>
            <a:normAutofit fontScale="92500" lnSpcReduction="20000"/>
          </a:bodyPr>
          <a:lstStyle/>
          <a:p>
            <a:r>
              <a:rPr lang="en-US" dirty="0" smtClean="0"/>
              <a:t>Cash rent or Share risk/expenses with landowner</a:t>
            </a:r>
          </a:p>
          <a:p>
            <a:r>
              <a:rPr lang="en-US" dirty="0" smtClean="0"/>
              <a:t>Description of Land</a:t>
            </a:r>
          </a:p>
          <a:p>
            <a:pPr lvl="1"/>
            <a:r>
              <a:rPr lang="en-US" dirty="0" smtClean="0"/>
              <a:t>Address, PIN, deed reference</a:t>
            </a:r>
          </a:p>
          <a:p>
            <a:pPr lvl="1"/>
            <a:r>
              <a:rPr lang="en-US" dirty="0" smtClean="0"/>
              <a:t>Specify acreage (size of tract if whole farm)</a:t>
            </a:r>
          </a:p>
          <a:p>
            <a:r>
              <a:rPr lang="en-US" dirty="0" smtClean="0"/>
              <a:t>Description and term of use</a:t>
            </a:r>
          </a:p>
          <a:p>
            <a:r>
              <a:rPr lang="en-US" dirty="0" smtClean="0"/>
              <a:t>Use of buildings and materials</a:t>
            </a:r>
          </a:p>
          <a:p>
            <a:r>
              <a:rPr lang="en-US" dirty="0" smtClean="0"/>
              <a:t>Amount of rent</a:t>
            </a:r>
          </a:p>
          <a:p>
            <a:r>
              <a:rPr lang="en-US" dirty="0" smtClean="0"/>
              <a:t>Clarify any other expectations or obligations</a:t>
            </a:r>
          </a:p>
          <a:p>
            <a:pPr lvl="1"/>
            <a:r>
              <a:rPr lang="en-US" dirty="0" smtClean="0"/>
              <a:t>Require Tenant to provide Schedule F on annual basis</a:t>
            </a:r>
          </a:p>
          <a:p>
            <a:pPr lvl="1"/>
            <a:r>
              <a:rPr lang="en-US" dirty="0" smtClean="0"/>
              <a:t>Termination for lack of use/revenue generation</a:t>
            </a:r>
          </a:p>
          <a:p>
            <a:r>
              <a:rPr lang="en-US" dirty="0" smtClean="0">
                <a:solidFill>
                  <a:srgbClr val="FF0000"/>
                </a:solidFill>
              </a:rPr>
              <a:t>Three+ year leases must be recorded with county</a:t>
            </a:r>
          </a:p>
          <a:p>
            <a:endParaRPr lang="en-US" dirty="0" smtClean="0"/>
          </a:p>
          <a:p>
            <a:pPr>
              <a:buNone/>
            </a:pPr>
            <a:endParaRPr lang="en-US" dirty="0"/>
          </a:p>
        </p:txBody>
      </p:sp>
    </p:spTree>
    <p:extLst>
      <p:ext uri="{BB962C8B-B14F-4D97-AF65-F5344CB8AC3E}">
        <p14:creationId xmlns:p14="http://schemas.microsoft.com/office/powerpoint/2010/main" val="1364453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71" y="554673"/>
            <a:ext cx="8229600" cy="1068387"/>
          </a:xfrm>
        </p:spPr>
        <p:txBody>
          <a:bodyPr/>
          <a:lstStyle/>
          <a:p>
            <a:r>
              <a:rPr lang="en-US" dirty="0" smtClean="0"/>
              <a:t>Exhibit (Farmstead Area)</a:t>
            </a:r>
            <a:endParaRPr lang="en-US" dirty="0"/>
          </a:p>
        </p:txBody>
      </p:sp>
      <p:pic>
        <p:nvPicPr>
          <p:cNvPr id="4" name="Content Placeholder 3" descr="Screen Shot 2017-03-08 at 11.17.49 AM.png"/>
          <p:cNvPicPr>
            <a:picLocks noGrp="1" noChangeAspect="1"/>
          </p:cNvPicPr>
          <p:nvPr>
            <p:ph idx="1"/>
          </p:nvPr>
        </p:nvPicPr>
        <p:blipFill>
          <a:blip r:embed="rId2">
            <a:extLst>
              <a:ext uri="{28A0092B-C50C-407E-A947-70E740481C1C}">
                <a14:useLocalDpi xmlns:a14="http://schemas.microsoft.com/office/drawing/2010/main" val="0"/>
              </a:ext>
            </a:extLst>
          </a:blip>
          <a:srcRect t="14939" b="14939"/>
          <a:stretch>
            <a:fillRect/>
          </a:stretch>
        </p:blipFill>
        <p:spPr>
          <a:xfrm>
            <a:off x="471471" y="1488982"/>
            <a:ext cx="8229600" cy="4525963"/>
          </a:xfrm>
        </p:spPr>
      </p:pic>
    </p:spTree>
    <p:extLst>
      <p:ext uri="{BB962C8B-B14F-4D97-AF65-F5344CB8AC3E}">
        <p14:creationId xmlns:p14="http://schemas.microsoft.com/office/powerpoint/2010/main" val="914622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3073"/>
            <a:ext cx="8229600" cy="1068387"/>
          </a:xfrm>
        </p:spPr>
        <p:txBody>
          <a:bodyPr/>
          <a:lstStyle/>
          <a:p>
            <a:r>
              <a:rPr lang="en-US" dirty="0" smtClean="0"/>
              <a:t>Hunting Lease Overview</a:t>
            </a:r>
            <a:endParaRPr lang="en-US" dirty="0"/>
          </a:p>
        </p:txBody>
      </p:sp>
      <p:sp>
        <p:nvSpPr>
          <p:cNvPr id="3" name="Content Placeholder 2"/>
          <p:cNvSpPr>
            <a:spLocks noGrp="1"/>
          </p:cNvSpPr>
          <p:nvPr>
            <p:ph idx="1"/>
          </p:nvPr>
        </p:nvSpPr>
        <p:spPr>
          <a:xfrm>
            <a:off x="457200" y="1615440"/>
            <a:ext cx="8229600" cy="4754880"/>
          </a:xfrm>
        </p:spPr>
        <p:txBody>
          <a:bodyPr>
            <a:normAutofit fontScale="92500" lnSpcReduction="10000"/>
          </a:bodyPr>
          <a:lstStyle/>
          <a:p>
            <a:r>
              <a:rPr lang="en-US" dirty="0" smtClean="0"/>
              <a:t>Description of Property</a:t>
            </a:r>
          </a:p>
          <a:p>
            <a:pPr lvl="1"/>
            <a:r>
              <a:rPr lang="en-US" dirty="0" smtClean="0"/>
              <a:t>PIN, common name</a:t>
            </a:r>
          </a:p>
          <a:p>
            <a:pPr lvl="1"/>
            <a:r>
              <a:rPr lang="en-US" dirty="0" smtClean="0"/>
              <a:t>Acreage</a:t>
            </a:r>
          </a:p>
          <a:p>
            <a:pPr lvl="1"/>
            <a:r>
              <a:rPr lang="en-US" dirty="0" smtClean="0"/>
              <a:t>Exhibit areal photo of ’no hunting’ zones</a:t>
            </a:r>
          </a:p>
          <a:p>
            <a:r>
              <a:rPr lang="en-US" dirty="0" smtClean="0"/>
              <a:t>Term (e.g. April 1 through March 31)</a:t>
            </a:r>
          </a:p>
          <a:p>
            <a:pPr lvl="1"/>
            <a:r>
              <a:rPr lang="en-US" dirty="0" smtClean="0"/>
              <a:t>Auto renewal?  NEVER</a:t>
            </a:r>
          </a:p>
          <a:p>
            <a:r>
              <a:rPr lang="en-US" dirty="0" smtClean="0"/>
              <a:t>Hunting clubs</a:t>
            </a:r>
          </a:p>
          <a:p>
            <a:pPr lvl="1"/>
            <a:r>
              <a:rPr lang="en-US" dirty="0" smtClean="0"/>
              <a:t>Copy of member rules</a:t>
            </a:r>
          </a:p>
          <a:p>
            <a:pPr lvl="1"/>
            <a:r>
              <a:rPr lang="en-US" dirty="0" smtClean="0"/>
              <a:t>Incorporate violation as default</a:t>
            </a:r>
          </a:p>
          <a:p>
            <a:r>
              <a:rPr lang="en-US" dirty="0" smtClean="0"/>
              <a:t>Deer blinds and structures</a:t>
            </a:r>
          </a:p>
          <a:p>
            <a:r>
              <a:rPr lang="en-US" dirty="0" smtClean="0"/>
              <a:t>Liability Insurance?</a:t>
            </a:r>
          </a:p>
          <a:p>
            <a:r>
              <a:rPr lang="en-US" dirty="0" smtClean="0"/>
              <a:t>Require carry club membership card and card permission form (attach to lease as Exhibit)</a:t>
            </a:r>
          </a:p>
        </p:txBody>
      </p:sp>
    </p:spTree>
    <p:extLst>
      <p:ext uri="{BB962C8B-B14F-4D97-AF65-F5344CB8AC3E}">
        <p14:creationId xmlns:p14="http://schemas.microsoft.com/office/powerpoint/2010/main" val="452963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4513"/>
            <a:ext cx="8229600" cy="1068387"/>
          </a:xfrm>
        </p:spPr>
        <p:txBody>
          <a:bodyPr/>
          <a:lstStyle/>
          <a:p>
            <a:r>
              <a:rPr lang="en-US" dirty="0" smtClean="0"/>
              <a:t>Voluntary Agricultural Districts Update</a:t>
            </a:r>
            <a:endParaRPr lang="en-US" dirty="0"/>
          </a:p>
        </p:txBody>
      </p:sp>
      <p:sp>
        <p:nvSpPr>
          <p:cNvPr id="3" name="Content Placeholder 2"/>
          <p:cNvSpPr>
            <a:spLocks noGrp="1"/>
          </p:cNvSpPr>
          <p:nvPr>
            <p:ph idx="1"/>
          </p:nvPr>
        </p:nvSpPr>
        <p:spPr>
          <a:xfrm>
            <a:off x="457200" y="1717040"/>
            <a:ext cx="8229600" cy="4409123"/>
          </a:xfrm>
        </p:spPr>
        <p:txBody>
          <a:bodyPr>
            <a:normAutofit fontScale="92500" lnSpcReduction="10000"/>
          </a:bodyPr>
          <a:lstStyle/>
          <a:p>
            <a:r>
              <a:rPr lang="en-US" dirty="0" smtClean="0"/>
              <a:t>2018 Farm Act (amended NCGS </a:t>
            </a:r>
          </a:p>
          <a:p>
            <a:pPr lvl="1"/>
            <a:r>
              <a:rPr lang="en-US" dirty="0" smtClean="0"/>
              <a:t>Response to Smithfield nuisance suits</a:t>
            </a:r>
          </a:p>
          <a:p>
            <a:pPr lvl="1"/>
            <a:r>
              <a:rPr lang="en-US" dirty="0" smtClean="0"/>
              <a:t>County </a:t>
            </a:r>
            <a:r>
              <a:rPr lang="en-US" i="1" dirty="0" smtClean="0"/>
              <a:t>shall</a:t>
            </a:r>
            <a:r>
              <a:rPr lang="en-US" dirty="0" smtClean="0"/>
              <a:t> provide notification of ‘ag district’ or ‘qualified swine, poultry, or dairy’ farm</a:t>
            </a:r>
          </a:p>
          <a:p>
            <a:pPr lvl="2"/>
            <a:r>
              <a:rPr lang="en-US" dirty="0" smtClean="0"/>
              <a:t>GIS folks struggling to comply (presentation at Feb 2019 </a:t>
            </a:r>
            <a:r>
              <a:rPr lang="en-US" dirty="0" err="1" smtClean="0"/>
              <a:t>conf</a:t>
            </a:r>
            <a:r>
              <a:rPr lang="en-US" dirty="0" smtClean="0"/>
              <a:t>)</a:t>
            </a:r>
          </a:p>
          <a:p>
            <a:r>
              <a:rPr lang="en-US" dirty="0" smtClean="0"/>
              <a:t>“Qualified Farm” means have signed an agreement</a:t>
            </a:r>
          </a:p>
          <a:p>
            <a:r>
              <a:rPr lang="en-US" dirty="0" smtClean="0"/>
              <a:t>“Agricultural District” means whatever county says it is</a:t>
            </a:r>
          </a:p>
          <a:p>
            <a:r>
              <a:rPr lang="en-US" dirty="0" smtClean="0"/>
              <a:t>Goal:  Simplify lives of CES agents in coordinating role</a:t>
            </a:r>
          </a:p>
          <a:p>
            <a:r>
              <a:rPr lang="en-US" dirty="0" smtClean="0"/>
              <a:t>Revise Model Ordinance</a:t>
            </a:r>
          </a:p>
          <a:p>
            <a:pPr lvl="1"/>
            <a:r>
              <a:rPr lang="en-US" dirty="0" smtClean="0"/>
              <a:t>Simplify ag district</a:t>
            </a:r>
          </a:p>
          <a:p>
            <a:pPr lvl="1"/>
            <a:r>
              <a:rPr lang="en-US" dirty="0" smtClean="0"/>
              <a:t>Streamline decision-making</a:t>
            </a:r>
          </a:p>
          <a:p>
            <a:r>
              <a:rPr lang="en-US" dirty="0" smtClean="0"/>
              <a:t>Challenge:  money, this will require some hours</a:t>
            </a:r>
            <a:endParaRPr lang="en-US" dirty="0"/>
          </a:p>
        </p:txBody>
      </p:sp>
    </p:spTree>
    <p:extLst>
      <p:ext uri="{BB962C8B-B14F-4D97-AF65-F5344CB8AC3E}">
        <p14:creationId xmlns:p14="http://schemas.microsoft.com/office/powerpoint/2010/main" val="213235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605473"/>
            <a:ext cx="3048000" cy="1068387"/>
          </a:xfrm>
        </p:spPr>
        <p:txBody>
          <a:bodyPr/>
          <a:lstStyle/>
          <a:p>
            <a:r>
              <a:rPr lang="en-US" dirty="0" smtClean="0"/>
              <a:t>Exhibit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800" y="629222"/>
            <a:ext cx="5530560" cy="6062381"/>
          </a:xfrm>
        </p:spPr>
      </p:pic>
    </p:spTree>
    <p:extLst>
      <p:ext uri="{BB962C8B-B14F-4D97-AF65-F5344CB8AC3E}">
        <p14:creationId xmlns:p14="http://schemas.microsoft.com/office/powerpoint/2010/main" val="1159252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5313"/>
            <a:ext cx="8229600" cy="644207"/>
          </a:xfrm>
        </p:spPr>
        <p:txBody>
          <a:bodyPr/>
          <a:lstStyle/>
          <a:p>
            <a:r>
              <a:rPr lang="en-US" smtClean="0"/>
              <a:t>Trespass Generally</a:t>
            </a:r>
            <a:endParaRPr lang="en-US"/>
          </a:p>
        </p:txBody>
      </p:sp>
      <p:sp>
        <p:nvSpPr>
          <p:cNvPr id="3" name="Content Placeholder 2"/>
          <p:cNvSpPr>
            <a:spLocks noGrp="1"/>
          </p:cNvSpPr>
          <p:nvPr>
            <p:ph idx="1"/>
          </p:nvPr>
        </p:nvSpPr>
        <p:spPr>
          <a:xfrm>
            <a:off x="172720" y="1239520"/>
            <a:ext cx="8798560" cy="5354320"/>
          </a:xfrm>
        </p:spPr>
        <p:txBody>
          <a:bodyPr>
            <a:normAutofit fontScale="92500" lnSpcReduction="10000"/>
          </a:bodyPr>
          <a:lstStyle/>
          <a:p>
            <a:r>
              <a:rPr lang="en-US" b="1" dirty="0" smtClean="0"/>
              <a:t>§38B-2</a:t>
            </a:r>
            <a:r>
              <a:rPr lang="en-US" b="1" dirty="0"/>
              <a:t>. General rule. </a:t>
            </a:r>
            <a:r>
              <a:rPr lang="en-US" dirty="0"/>
              <a:t>A possessor of land, including an owner, lessee, or other occupant, does not owe a duty of care to a trespasser and is not subject to liability for any injury to a trespasser. </a:t>
            </a:r>
            <a:endParaRPr lang="en-US" dirty="0" smtClean="0"/>
          </a:p>
          <a:p>
            <a:r>
              <a:rPr lang="en-US" b="1" dirty="0" smtClean="0"/>
              <a:t>§38B-3. Exceptions</a:t>
            </a:r>
          </a:p>
          <a:p>
            <a:pPr lvl="1"/>
            <a:r>
              <a:rPr lang="en-US" dirty="0" smtClean="0"/>
              <a:t>Intentional harm = “willful or wanton”</a:t>
            </a:r>
          </a:p>
          <a:p>
            <a:pPr lvl="2"/>
            <a:r>
              <a:rPr lang="en-US" dirty="0" smtClean="0"/>
              <a:t>Example:  thin wire across field entrance (to repel ATV)</a:t>
            </a:r>
          </a:p>
          <a:p>
            <a:pPr lvl="2"/>
            <a:r>
              <a:rPr lang="en-US" dirty="0" smtClean="0"/>
              <a:t>May use reasonable force to repel a crime</a:t>
            </a:r>
          </a:p>
          <a:p>
            <a:pPr lvl="1"/>
            <a:r>
              <a:rPr lang="en-US" dirty="0" smtClean="0"/>
              <a:t>Harm to Children (&lt;14) (attractive nuisance doctrine)</a:t>
            </a:r>
          </a:p>
          <a:p>
            <a:pPr lvl="2"/>
            <a:r>
              <a:rPr lang="en-US" dirty="0"/>
              <a:t>reason to know that children were likely to </a:t>
            </a:r>
            <a:r>
              <a:rPr lang="en-US" dirty="0" smtClean="0"/>
              <a:t>trespass </a:t>
            </a:r>
            <a:r>
              <a:rPr lang="en-US" b="1" dirty="0" smtClean="0"/>
              <a:t>and</a:t>
            </a:r>
            <a:endParaRPr lang="en-US" dirty="0"/>
          </a:p>
          <a:p>
            <a:pPr lvl="2"/>
            <a:r>
              <a:rPr lang="en-US" dirty="0"/>
              <a:t>o</a:t>
            </a:r>
            <a:r>
              <a:rPr lang="en-US" dirty="0" smtClean="0"/>
              <a:t>wner knew of unreasonable </a:t>
            </a:r>
            <a:r>
              <a:rPr lang="en-US" dirty="0"/>
              <a:t>risk of serious bodily injury or </a:t>
            </a:r>
            <a:r>
              <a:rPr lang="en-US" dirty="0" smtClean="0"/>
              <a:t>death </a:t>
            </a:r>
            <a:r>
              <a:rPr lang="en-US" b="1" dirty="0" smtClean="0"/>
              <a:t>and</a:t>
            </a:r>
            <a:endParaRPr lang="en-US" dirty="0" smtClean="0"/>
          </a:p>
          <a:p>
            <a:pPr lvl="2"/>
            <a:r>
              <a:rPr lang="en-US" dirty="0"/>
              <a:t>child did not </a:t>
            </a:r>
            <a:r>
              <a:rPr lang="en-US" dirty="0" smtClean="0"/>
              <a:t>appreciate the risk </a:t>
            </a:r>
            <a:r>
              <a:rPr lang="en-US" b="1" dirty="0" smtClean="0"/>
              <a:t>and</a:t>
            </a:r>
            <a:endParaRPr lang="en-US" dirty="0" smtClean="0"/>
          </a:p>
          <a:p>
            <a:pPr lvl="2"/>
            <a:r>
              <a:rPr lang="en-US" dirty="0"/>
              <a:t>utility to the possessor of maintaining the condition and the burden of eliminating the danger were slight as compared with the risk discover the condition or realize the risk </a:t>
            </a:r>
            <a:r>
              <a:rPr lang="en-US" dirty="0" smtClean="0"/>
              <a:t>involved </a:t>
            </a:r>
            <a:r>
              <a:rPr lang="en-US" b="1" dirty="0" smtClean="0"/>
              <a:t>and</a:t>
            </a:r>
            <a:endParaRPr lang="en-US" dirty="0" smtClean="0"/>
          </a:p>
          <a:p>
            <a:pPr lvl="2"/>
            <a:r>
              <a:rPr lang="en-US" dirty="0"/>
              <a:t>possessor failed to exercise reasonable care to eliminate the danger or otherwise protect the injured </a:t>
            </a:r>
            <a:r>
              <a:rPr lang="en-US" dirty="0" smtClean="0"/>
              <a:t>child.</a:t>
            </a:r>
            <a:endParaRPr lang="en-US" dirty="0"/>
          </a:p>
        </p:txBody>
      </p:sp>
    </p:spTree>
    <p:extLst>
      <p:ext uri="{BB962C8B-B14F-4D97-AF65-F5344CB8AC3E}">
        <p14:creationId xmlns:p14="http://schemas.microsoft.com/office/powerpoint/2010/main" val="479891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3408"/>
            <a:ext cx="8229600" cy="1068387"/>
          </a:xfrm>
        </p:spPr>
        <p:txBody>
          <a:bodyPr/>
          <a:lstStyle/>
          <a:p>
            <a:r>
              <a:rPr lang="en-US" dirty="0" smtClean="0"/>
              <a:t>Landowner Protection Act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98014" y="1501795"/>
            <a:ext cx="1988333" cy="2972753"/>
          </a:xfrm>
        </p:spPr>
      </p:pic>
      <p:sp>
        <p:nvSpPr>
          <p:cNvPr id="5" name="TextBox 4"/>
          <p:cNvSpPr txBox="1"/>
          <p:nvPr/>
        </p:nvSpPr>
        <p:spPr>
          <a:xfrm>
            <a:off x="457200" y="1501795"/>
            <a:ext cx="6241267" cy="5051405"/>
          </a:xfrm>
          <a:prstGeom prst="rect">
            <a:avLst/>
          </a:prstGeom>
          <a:noFill/>
        </p:spPr>
        <p:txBody>
          <a:bodyPr wrap="square" rtlCol="0">
            <a:spAutoFit/>
          </a:bodyPr>
          <a:lstStyle/>
          <a:p>
            <a:pPr marL="285750" indent="-285750">
              <a:buFont typeface="Arial" charset="0"/>
              <a:buChar char="•"/>
            </a:pPr>
            <a:r>
              <a:rPr lang="en-US" dirty="0" smtClean="0"/>
              <a:t>Prior to 2011</a:t>
            </a:r>
            <a:r>
              <a:rPr lang="en-US" smtClean="0"/>
              <a:t>, WRC had to get warrant to arrest trespasser</a:t>
            </a:r>
            <a:endParaRPr lang="en-US" dirty="0" smtClean="0"/>
          </a:p>
          <a:p>
            <a:pPr marL="285750" indent="-285750">
              <a:buFont typeface="Arial" charset="0"/>
              <a:buChar char="•"/>
            </a:pPr>
            <a:r>
              <a:rPr lang="en-US" dirty="0" smtClean="0"/>
              <a:t>NCGS §14-159.6 (outlines proof of permission)</a:t>
            </a:r>
          </a:p>
          <a:p>
            <a:pPr marL="742950" lvl="1" indent="-285750">
              <a:buFont typeface="Arial" charset="0"/>
              <a:buChar char="•"/>
            </a:pPr>
            <a:r>
              <a:rPr lang="en-US" dirty="0" smtClean="0"/>
              <a:t>Class 2 Misdemeanor for “willful” trespass</a:t>
            </a:r>
          </a:p>
          <a:p>
            <a:pPr marL="742950" lvl="1" indent="-285750">
              <a:buFont typeface="Arial" charset="0"/>
              <a:buChar char="•"/>
            </a:pPr>
            <a:r>
              <a:rPr lang="en-US" dirty="0" smtClean="0"/>
              <a:t>Class 1 Misdemeanor for pine straw trespass</a:t>
            </a:r>
          </a:p>
          <a:p>
            <a:pPr marL="742950" lvl="1" indent="-285750">
              <a:buFont typeface="Arial" charset="0"/>
              <a:buChar char="•"/>
            </a:pPr>
            <a:r>
              <a:rPr lang="en-US" dirty="0" smtClean="0"/>
              <a:t>Must produce written permission when confronted by Wildlife Resources Commission officer or sheriff/deputy sheriff</a:t>
            </a:r>
          </a:p>
          <a:p>
            <a:pPr marL="742950" lvl="1" indent="-285750">
              <a:buFont typeface="Arial" charset="0"/>
              <a:buChar char="•"/>
            </a:pPr>
            <a:r>
              <a:rPr lang="en-US" dirty="0" smtClean="0"/>
              <a:t>HUNT CLUB</a:t>
            </a:r>
          </a:p>
          <a:p>
            <a:pPr marL="1200150" lvl="2" indent="-285750">
              <a:buFont typeface="Arial" charset="0"/>
              <a:buChar char="•"/>
            </a:pPr>
            <a:r>
              <a:rPr lang="en-US" dirty="0" smtClean="0"/>
              <a:t>Must produce hunt club membership card, and</a:t>
            </a:r>
          </a:p>
          <a:p>
            <a:pPr marL="1200150" lvl="2" indent="-285750">
              <a:buFont typeface="Arial" charset="0"/>
              <a:buChar char="•"/>
            </a:pPr>
            <a:r>
              <a:rPr lang="en-US" dirty="0" smtClean="0"/>
              <a:t>Written permission</a:t>
            </a:r>
          </a:p>
          <a:p>
            <a:pPr marL="285750" indent="-285750">
              <a:buFont typeface="Arial" charset="0"/>
              <a:buChar char="•"/>
            </a:pPr>
            <a:r>
              <a:rPr lang="en-US" dirty="0" smtClean="0"/>
              <a:t>NCGS §14-159.7 (marking)</a:t>
            </a:r>
          </a:p>
          <a:p>
            <a:pPr marL="742950" lvl="1" indent="-285750">
              <a:buFont typeface="Arial" charset="0"/>
              <a:buChar char="•"/>
            </a:pPr>
            <a:r>
              <a:rPr lang="en-US" dirty="0" smtClean="0"/>
              <a:t>Signs not less than 120 square inches</a:t>
            </a:r>
          </a:p>
          <a:p>
            <a:pPr marL="742950" lvl="1" indent="-285750">
              <a:buFont typeface="Arial" charset="0"/>
              <a:buChar char="•"/>
            </a:pPr>
            <a:r>
              <a:rPr lang="en-US" dirty="0" smtClean="0"/>
              <a:t>Not more than 200 yards apart</a:t>
            </a:r>
          </a:p>
          <a:p>
            <a:pPr marL="742950" lvl="1" indent="-285750">
              <a:buFont typeface="Arial" charset="0"/>
              <a:buChar char="•"/>
            </a:pPr>
            <a:r>
              <a:rPr lang="en-US" dirty="0" smtClean="0"/>
              <a:t>May paint Purple Mark</a:t>
            </a:r>
          </a:p>
          <a:p>
            <a:pPr marL="1200150" lvl="2" indent="-285750">
              <a:buFont typeface="Arial" charset="0"/>
              <a:buChar char="•"/>
            </a:pPr>
            <a:r>
              <a:rPr lang="en-US" dirty="0" smtClean="0"/>
              <a:t>Vertical line 8 inches long</a:t>
            </a:r>
          </a:p>
          <a:p>
            <a:pPr marL="1200150" lvl="2" indent="-285750">
              <a:buFont typeface="Arial" charset="0"/>
              <a:buChar char="•"/>
            </a:pPr>
            <a:r>
              <a:rPr lang="en-US" dirty="0" smtClean="0"/>
              <a:t>3 feet above ground</a:t>
            </a:r>
          </a:p>
          <a:p>
            <a:pPr marL="1200150" lvl="2" indent="-285750">
              <a:buFont typeface="Arial" charset="0"/>
              <a:buChar char="•"/>
            </a:pPr>
            <a:r>
              <a:rPr lang="en-US" dirty="0" smtClean="0"/>
              <a:t>100 yards apart</a:t>
            </a:r>
          </a:p>
          <a:p>
            <a:pPr marL="1200150" lvl="2" indent="-285750">
              <a:buFont typeface="Arial" charset="0"/>
              <a:buChar char="•"/>
            </a:pPr>
            <a:endParaRPr lang="en-US" dirty="0" smtClean="0"/>
          </a:p>
        </p:txBody>
      </p:sp>
      <p:sp>
        <p:nvSpPr>
          <p:cNvPr id="6" name="TextBox 5"/>
          <p:cNvSpPr txBox="1"/>
          <p:nvPr/>
        </p:nvSpPr>
        <p:spPr>
          <a:xfrm>
            <a:off x="7139348" y="4474548"/>
            <a:ext cx="1945640" cy="369332"/>
          </a:xfrm>
          <a:prstGeom prst="rect">
            <a:avLst/>
          </a:prstGeom>
          <a:noFill/>
        </p:spPr>
        <p:txBody>
          <a:bodyPr wrap="square" rtlCol="0">
            <a:spAutoFit/>
          </a:bodyPr>
          <a:lstStyle/>
          <a:p>
            <a:r>
              <a:rPr lang="en-US" dirty="0" smtClean="0">
                <a:solidFill>
                  <a:sysClr val="windowText" lastClr="000000"/>
                </a:solidFill>
              </a:rPr>
              <a:t>Source:  NC WRC</a:t>
            </a:r>
            <a:endParaRPr lang="en-US" dirty="0">
              <a:solidFill>
                <a:sysClr val="windowText" lastClr="000000"/>
              </a:solidFill>
            </a:endParaRPr>
          </a:p>
        </p:txBody>
      </p:sp>
    </p:spTree>
    <p:extLst>
      <p:ext uri="{BB962C8B-B14F-4D97-AF65-F5344CB8AC3E}">
        <p14:creationId xmlns:p14="http://schemas.microsoft.com/office/powerpoint/2010/main" val="1307796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963"/>
            <a:ext cx="8229600" cy="1068387"/>
          </a:xfrm>
        </p:spPr>
        <p:txBody>
          <a:bodyPr/>
          <a:lstStyle/>
          <a:p>
            <a:r>
              <a:rPr lang="en-US" dirty="0" smtClean="0"/>
              <a:t>Wallet Size Card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4171" y="1800350"/>
            <a:ext cx="5535658" cy="4549333"/>
          </a:xfrm>
        </p:spPr>
      </p:pic>
    </p:spTree>
    <p:extLst>
      <p:ext uri="{BB962C8B-B14F-4D97-AF65-F5344CB8AC3E}">
        <p14:creationId xmlns:p14="http://schemas.microsoft.com/office/powerpoint/2010/main" val="442632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7873"/>
            <a:ext cx="8229600" cy="1068387"/>
          </a:xfrm>
        </p:spPr>
        <p:txBody>
          <a:bodyPr/>
          <a:lstStyle/>
          <a:p>
            <a:r>
              <a:rPr lang="en-US" dirty="0" smtClean="0"/>
              <a:t>Timber Trespass</a:t>
            </a:r>
            <a:endParaRPr lang="en-US" dirty="0"/>
          </a:p>
        </p:txBody>
      </p:sp>
      <p:sp>
        <p:nvSpPr>
          <p:cNvPr id="3" name="Content Placeholder 2"/>
          <p:cNvSpPr>
            <a:spLocks noGrp="1"/>
          </p:cNvSpPr>
          <p:nvPr>
            <p:ph idx="1"/>
          </p:nvPr>
        </p:nvSpPr>
        <p:spPr>
          <a:xfrm>
            <a:off x="457200" y="1826260"/>
            <a:ext cx="8229600" cy="4299903"/>
          </a:xfrm>
        </p:spPr>
        <p:txBody>
          <a:bodyPr>
            <a:normAutofit fontScale="92500" lnSpcReduction="10000"/>
          </a:bodyPr>
          <a:lstStyle/>
          <a:p>
            <a:r>
              <a:rPr lang="en-US" dirty="0" smtClean="0"/>
              <a:t>N.C.G.S.§14-128</a:t>
            </a:r>
            <a:r>
              <a:rPr lang="en-US" dirty="0"/>
              <a:t>. </a:t>
            </a:r>
            <a:r>
              <a:rPr lang="en-US" dirty="0" err="1" smtClean="0"/>
              <a:t>Willfull</a:t>
            </a:r>
            <a:r>
              <a:rPr lang="en-US" dirty="0" smtClean="0"/>
              <a:t> injury to trees is Class 1 Misdemeanor</a:t>
            </a:r>
          </a:p>
          <a:p>
            <a:pPr lvl="1"/>
            <a:r>
              <a:rPr lang="en-US" dirty="0" smtClean="0"/>
              <a:t>NCDOT gets pass in RW</a:t>
            </a:r>
          </a:p>
          <a:p>
            <a:r>
              <a:rPr lang="en-US" dirty="0" smtClean="0"/>
              <a:t>NCGS §1-539.1</a:t>
            </a:r>
          </a:p>
          <a:p>
            <a:pPr lvl="1"/>
            <a:r>
              <a:rPr lang="en-US" dirty="0" smtClean="0"/>
              <a:t>Injured landowner entitled to </a:t>
            </a:r>
            <a:r>
              <a:rPr lang="en-US" b="1" dirty="0" smtClean="0"/>
              <a:t>double stumpage </a:t>
            </a:r>
            <a:r>
              <a:rPr lang="en-US" dirty="0" smtClean="0"/>
              <a:t>of timber cut (cutting and burning)</a:t>
            </a:r>
          </a:p>
          <a:p>
            <a:pPr lvl="1"/>
            <a:r>
              <a:rPr lang="en-US" dirty="0" smtClean="0"/>
              <a:t>Need a good boundary survey (mark boundary trees)</a:t>
            </a:r>
          </a:p>
          <a:p>
            <a:pPr lvl="1"/>
            <a:r>
              <a:rPr lang="en-US" dirty="0" smtClean="0"/>
              <a:t>Timber harvester entitled to reimbursement from landowner who misrepresents property lines</a:t>
            </a:r>
          </a:p>
          <a:p>
            <a:r>
              <a:rPr lang="en-US" i="1" dirty="0" smtClean="0"/>
              <a:t>Hamby v. Thurman </a:t>
            </a:r>
            <a:r>
              <a:rPr lang="en-US" i="1" smtClean="0"/>
              <a:t>Timber Company </a:t>
            </a:r>
            <a:r>
              <a:rPr lang="en-US" smtClean="0"/>
              <a:t>(July 2018)</a:t>
            </a:r>
            <a:endParaRPr lang="en-US" i="1" dirty="0" smtClean="0"/>
          </a:p>
          <a:p>
            <a:pPr lvl="1"/>
            <a:r>
              <a:rPr lang="en-US" dirty="0" smtClean="0"/>
              <a:t>Contractor trespass not attributable to buyer (without more evidence)</a:t>
            </a:r>
          </a:p>
          <a:p>
            <a:pPr lvl="1"/>
            <a:endParaRPr lang="en-US" dirty="0" smtClean="0"/>
          </a:p>
          <a:p>
            <a:endParaRPr lang="en-US" dirty="0"/>
          </a:p>
        </p:txBody>
      </p:sp>
    </p:spTree>
    <p:extLst>
      <p:ext uri="{BB962C8B-B14F-4D97-AF65-F5344CB8AC3E}">
        <p14:creationId xmlns:p14="http://schemas.microsoft.com/office/powerpoint/2010/main" val="5392992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7393"/>
            <a:ext cx="8229600" cy="1068387"/>
          </a:xfrm>
        </p:spPr>
        <p:txBody>
          <a:bodyPr/>
          <a:lstStyle/>
          <a:p>
            <a:r>
              <a:rPr lang="en-US" dirty="0" smtClean="0"/>
              <a:t>THANKS FOR INVITING ME!</a:t>
            </a:r>
            <a:endParaRPr lang="en-US" dirty="0"/>
          </a:p>
        </p:txBody>
      </p:sp>
      <p:sp>
        <p:nvSpPr>
          <p:cNvPr id="3" name="Content Placeholder 2"/>
          <p:cNvSpPr>
            <a:spLocks noGrp="1"/>
          </p:cNvSpPr>
          <p:nvPr>
            <p:ph idx="1"/>
          </p:nvPr>
        </p:nvSpPr>
        <p:spPr>
          <a:xfrm>
            <a:off x="457200" y="1910080"/>
            <a:ext cx="8229600" cy="4318000"/>
          </a:xfrm>
        </p:spPr>
        <p:txBody>
          <a:bodyPr/>
          <a:lstStyle/>
          <a:p>
            <a:pPr marL="0" indent="0" algn="r">
              <a:buNone/>
            </a:pPr>
            <a:r>
              <a:rPr lang="en-US" dirty="0" smtClean="0"/>
              <a:t>Robert “Andrew” Branan</a:t>
            </a:r>
          </a:p>
          <a:p>
            <a:pPr marL="0" indent="0" algn="r">
              <a:buNone/>
            </a:pPr>
            <a:r>
              <a:rPr lang="en-US" dirty="0" smtClean="0"/>
              <a:t>Assistant Extension Professor</a:t>
            </a:r>
          </a:p>
          <a:p>
            <a:pPr marL="0" indent="0" algn="r">
              <a:buNone/>
            </a:pPr>
            <a:r>
              <a:rPr lang="en-US" dirty="0" smtClean="0"/>
              <a:t>Department of Agriculture and Resource Economics</a:t>
            </a:r>
          </a:p>
          <a:p>
            <a:pPr marL="0" indent="0" algn="r">
              <a:buNone/>
            </a:pPr>
            <a:r>
              <a:rPr lang="en-US" dirty="0" smtClean="0"/>
              <a:t>North Carolina State University</a:t>
            </a:r>
          </a:p>
          <a:p>
            <a:pPr marL="0" indent="0" algn="r">
              <a:buNone/>
            </a:pPr>
            <a:r>
              <a:rPr lang="en-US" dirty="0"/>
              <a:t>Campus Box 8109</a:t>
            </a:r>
          </a:p>
          <a:p>
            <a:pPr marL="0" indent="0" algn="r">
              <a:buNone/>
            </a:pPr>
            <a:r>
              <a:rPr lang="en-US" dirty="0"/>
              <a:t>4336 Nelson Hall</a:t>
            </a:r>
          </a:p>
          <a:p>
            <a:pPr marL="0" indent="0" algn="r">
              <a:buNone/>
            </a:pPr>
            <a:r>
              <a:rPr lang="en-US" dirty="0"/>
              <a:t>Raleigh, NC </a:t>
            </a:r>
            <a:r>
              <a:rPr lang="en-US" dirty="0" smtClean="0"/>
              <a:t>27695</a:t>
            </a:r>
          </a:p>
          <a:p>
            <a:pPr marL="0" indent="0" algn="r">
              <a:buNone/>
            </a:pPr>
            <a:r>
              <a:rPr lang="en-US" dirty="0" smtClean="0">
                <a:hlinkClick r:id="rId2"/>
              </a:rPr>
              <a:t>rabrana2@ncsu.edu</a:t>
            </a:r>
            <a:endParaRPr lang="en-US" dirty="0" smtClean="0"/>
          </a:p>
          <a:p>
            <a:pPr marL="0" indent="0" algn="r">
              <a:buNone/>
            </a:pPr>
            <a:r>
              <a:rPr lang="en-US" dirty="0" smtClean="0"/>
              <a:t>919 515 4670</a:t>
            </a:r>
            <a:endParaRPr lang="en-US" dirty="0"/>
          </a:p>
          <a:p>
            <a:pPr marL="0" indent="0" algn="r">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4880" y="6517014"/>
            <a:ext cx="1676400" cy="259873"/>
          </a:xfrm>
          <a:prstGeom prst="rect">
            <a:avLst/>
          </a:prstGeom>
        </p:spPr>
      </p:pic>
    </p:spTree>
    <p:extLst>
      <p:ext uri="{BB962C8B-B14F-4D97-AF65-F5344CB8AC3E}">
        <p14:creationId xmlns:p14="http://schemas.microsoft.com/office/powerpoint/2010/main" val="1972968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4353"/>
            <a:ext cx="8229600" cy="1068387"/>
          </a:xfrm>
        </p:spPr>
        <p:txBody>
          <a:bodyPr/>
          <a:lstStyle/>
          <a:p>
            <a:r>
              <a:rPr lang="en-US" dirty="0" smtClean="0"/>
              <a:t>Raw Milk is ”Legal”</a:t>
            </a:r>
            <a:endParaRPr lang="en-US" dirty="0"/>
          </a:p>
        </p:txBody>
      </p:sp>
      <p:sp>
        <p:nvSpPr>
          <p:cNvPr id="3" name="Content Placeholder 2"/>
          <p:cNvSpPr>
            <a:spLocks noGrp="1"/>
          </p:cNvSpPr>
          <p:nvPr>
            <p:ph idx="1"/>
          </p:nvPr>
        </p:nvSpPr>
        <p:spPr>
          <a:xfrm>
            <a:off x="457200" y="1676400"/>
            <a:ext cx="8229600" cy="4450080"/>
          </a:xfrm>
        </p:spPr>
        <p:txBody>
          <a:bodyPr/>
          <a:lstStyle/>
          <a:p>
            <a:r>
              <a:rPr lang="en-US" dirty="0" smtClean="0"/>
              <a:t>Illegal to sell unpasteurized milk in NC except to “permitted </a:t>
            </a:r>
            <a:r>
              <a:rPr lang="en-US" dirty="0"/>
              <a:t>hauler or regulated </a:t>
            </a:r>
            <a:r>
              <a:rPr lang="en-US" dirty="0" smtClean="0"/>
              <a:t>processor”</a:t>
            </a:r>
          </a:p>
          <a:p>
            <a:r>
              <a:rPr lang="en-US" dirty="0" smtClean="0"/>
              <a:t>Farm Act of 2018</a:t>
            </a:r>
          </a:p>
          <a:p>
            <a:r>
              <a:rPr lang="en-US" dirty="0" smtClean="0"/>
              <a:t>Amended </a:t>
            </a:r>
            <a:r>
              <a:rPr lang="it-IT" dirty="0"/>
              <a:t>N.C.G.S. §</a:t>
            </a:r>
            <a:r>
              <a:rPr lang="it-IT" dirty="0" smtClean="0"/>
              <a:t>106-266.35 to </a:t>
            </a:r>
            <a:r>
              <a:rPr lang="en-US" dirty="0" smtClean="0"/>
              <a:t>add:</a:t>
            </a:r>
          </a:p>
          <a:p>
            <a:pPr marL="0" indent="0">
              <a:buNone/>
            </a:pPr>
            <a:r>
              <a:rPr lang="en-US" dirty="0"/>
              <a:t>	</a:t>
            </a:r>
            <a:r>
              <a:rPr lang="mr-IN" dirty="0" smtClean="0"/>
              <a:t>…</a:t>
            </a:r>
            <a:r>
              <a:rPr lang="en-US" dirty="0"/>
              <a:t>“The term ‘sale’ or ‘sold’ does not include the transfer or dispensing of raw milk or raw milk products to, or the right to acquire raw milk or raw milk products by, </a:t>
            </a:r>
            <a:r>
              <a:rPr lang="en-US" b="1" dirty="0"/>
              <a:t>the independent or partial owner of a cow, goat, or other lactating animal</a:t>
            </a:r>
            <a:r>
              <a:rPr lang="en-US" dirty="0" smtClean="0"/>
              <a:t>.”</a:t>
            </a:r>
            <a:endParaRPr lang="en-US" dirty="0"/>
          </a:p>
          <a:p>
            <a:r>
              <a:rPr lang="en-US" dirty="0" smtClean="0"/>
              <a:t>Language points to single animal</a:t>
            </a:r>
          </a:p>
          <a:p>
            <a:pPr lvl="1"/>
            <a:r>
              <a:rPr lang="en-US" dirty="0" smtClean="0"/>
              <a:t>Issues include dry period, animal death, etc.</a:t>
            </a:r>
          </a:p>
          <a:p>
            <a:r>
              <a:rPr lang="en-US" dirty="0" smtClean="0"/>
              <a:t>NCDA&amp;CS does not have jurisdiction to issue rules</a:t>
            </a:r>
          </a:p>
        </p:txBody>
      </p:sp>
    </p:spTree>
    <p:extLst>
      <p:ext uri="{BB962C8B-B14F-4D97-AF65-F5344CB8AC3E}">
        <p14:creationId xmlns:p14="http://schemas.microsoft.com/office/powerpoint/2010/main" val="397400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16560" y="462471"/>
            <a:ext cx="8229600" cy="1143000"/>
          </a:xfrm>
        </p:spPr>
        <p:txBody>
          <a:bodyPr/>
          <a:lstStyle/>
          <a:p>
            <a:pPr eaLnBrk="1" hangingPunct="1"/>
            <a:r>
              <a:rPr lang="en-US" altLang="en-US" i="1" dirty="0">
                <a:ea typeface="ＭＳ Ｐゴシック" charset="-128"/>
              </a:rPr>
              <a:t>This</a:t>
            </a:r>
            <a:r>
              <a:rPr lang="en-US" altLang="en-US" dirty="0">
                <a:ea typeface="ＭＳ Ｐゴシック" charset="-128"/>
              </a:rPr>
              <a:t> Lawyer’s </a:t>
            </a:r>
            <a:r>
              <a:rPr lang="en-US" altLang="en-US" dirty="0" smtClean="0">
                <a:ea typeface="ＭＳ Ｐゴシック" charset="-128"/>
              </a:rPr>
              <a:t>Experiences</a:t>
            </a:r>
            <a:endParaRPr lang="en-US" altLang="en-US" dirty="0">
              <a:ea typeface="ＭＳ Ｐゴシック" charset="-128"/>
            </a:endParaRPr>
          </a:p>
        </p:txBody>
      </p:sp>
      <p:sp>
        <p:nvSpPr>
          <p:cNvPr id="3" name="Content Placeholder 2"/>
          <p:cNvSpPr>
            <a:spLocks noGrp="1"/>
          </p:cNvSpPr>
          <p:nvPr>
            <p:ph idx="1"/>
          </p:nvPr>
        </p:nvSpPr>
        <p:spPr>
          <a:xfrm>
            <a:off x="717652" y="1605471"/>
            <a:ext cx="8253628" cy="4673409"/>
          </a:xfrm>
        </p:spPr>
        <p:txBody>
          <a:bodyPr>
            <a:normAutofit fontScale="77500" lnSpcReduction="20000"/>
          </a:bodyPr>
          <a:lstStyle/>
          <a:p>
            <a:pPr marL="0" indent="0" eaLnBrk="1" hangingPunct="1">
              <a:lnSpc>
                <a:spcPct val="80000"/>
              </a:lnSpc>
              <a:spcBef>
                <a:spcPts val="1152"/>
              </a:spcBef>
              <a:buFontTx/>
              <a:buChar char="•"/>
            </a:pPr>
            <a:r>
              <a:rPr lang="en-US" altLang="en-US" sz="2700" dirty="0" smtClean="0">
                <a:solidFill>
                  <a:srgbClr val="000000"/>
                </a:solidFill>
                <a:ea typeface="ＭＳ Ｐゴシック" charset="-128"/>
                <a:sym typeface="Calibri" charset="0"/>
              </a:rPr>
              <a:t>  Try not to give heirs undivided interests in land </a:t>
            </a:r>
            <a:r>
              <a:rPr lang="en-US" altLang="en-US" sz="2100" dirty="0" smtClean="0">
                <a:solidFill>
                  <a:srgbClr val="000000"/>
                </a:solidFill>
                <a:ea typeface="ＭＳ Ｐゴシック" charset="-128"/>
                <a:sym typeface="Calibri" charset="0"/>
              </a:rPr>
              <a:t>   </a:t>
            </a:r>
          </a:p>
          <a:p>
            <a:pPr marL="400050" lvl="1" indent="0">
              <a:lnSpc>
                <a:spcPct val="80000"/>
              </a:lnSpc>
              <a:spcBef>
                <a:spcPts val="1152"/>
              </a:spcBef>
              <a:buFontTx/>
              <a:buChar char="•"/>
            </a:pPr>
            <a:r>
              <a:rPr lang="en-US" altLang="en-US" sz="2100" dirty="0" smtClean="0">
                <a:solidFill>
                  <a:srgbClr val="000000"/>
                </a:solidFill>
                <a:ea typeface="ＭＳ Ｐゴシック" charset="-128"/>
                <a:sym typeface="Calibri" charset="0"/>
              </a:rPr>
              <a:t>(without recorded options)</a:t>
            </a:r>
          </a:p>
          <a:p>
            <a:pPr marL="0" indent="0" eaLnBrk="1" hangingPunct="1">
              <a:lnSpc>
                <a:spcPct val="80000"/>
              </a:lnSpc>
              <a:buNone/>
            </a:pPr>
            <a:endParaRPr lang="en-US" altLang="en-US" sz="2700" dirty="0" smtClean="0">
              <a:solidFill>
                <a:srgbClr val="000000"/>
              </a:solidFill>
              <a:ea typeface="ＭＳ Ｐゴシック" charset="-128"/>
              <a:sym typeface="Calibri" charset="0"/>
            </a:endParaRPr>
          </a:p>
          <a:p>
            <a:pPr marL="0" indent="0" eaLnBrk="1" hangingPunct="1">
              <a:lnSpc>
                <a:spcPct val="80000"/>
              </a:lnSpc>
              <a:buFontTx/>
              <a:buChar char="•"/>
            </a:pPr>
            <a:r>
              <a:rPr lang="en-US" altLang="en-US" sz="2700" dirty="0">
                <a:solidFill>
                  <a:srgbClr val="000000"/>
                </a:solidFill>
                <a:ea typeface="ＭＳ Ｐゴシック" charset="-128"/>
                <a:sym typeface="Calibri" charset="0"/>
              </a:rPr>
              <a:t> </a:t>
            </a:r>
            <a:r>
              <a:rPr lang="en-US" altLang="en-US" sz="2700" dirty="0" smtClean="0">
                <a:solidFill>
                  <a:srgbClr val="000000"/>
                </a:solidFill>
                <a:ea typeface="ＭＳ Ｐゴシック" charset="-128"/>
                <a:sym typeface="Calibri" charset="0"/>
              </a:rPr>
              <a:t> Don’t worry about the Estate and Gift Tax</a:t>
            </a:r>
          </a:p>
          <a:p>
            <a:pPr marL="400050" lvl="1" indent="0">
              <a:lnSpc>
                <a:spcPct val="80000"/>
              </a:lnSpc>
              <a:buFontTx/>
              <a:buChar char="•"/>
            </a:pPr>
            <a:r>
              <a:rPr lang="en-US" altLang="en-US" sz="2700" dirty="0">
                <a:solidFill>
                  <a:srgbClr val="000000"/>
                </a:solidFill>
                <a:ea typeface="ＭＳ Ｐゴシック" charset="-128"/>
                <a:sym typeface="Calibri" charset="0"/>
              </a:rPr>
              <a:t> </a:t>
            </a:r>
            <a:r>
              <a:rPr lang="en-US" altLang="en-US" sz="2700" dirty="0" smtClean="0">
                <a:solidFill>
                  <a:srgbClr val="000000"/>
                </a:solidFill>
                <a:ea typeface="ＭＳ Ｐゴシック" charset="-128"/>
                <a:sym typeface="Calibri" charset="0"/>
              </a:rPr>
              <a:t> is ‘basis’ a concern?</a:t>
            </a:r>
          </a:p>
          <a:p>
            <a:pPr marL="0" indent="0" eaLnBrk="1" hangingPunct="1">
              <a:lnSpc>
                <a:spcPct val="80000"/>
              </a:lnSpc>
              <a:buNone/>
            </a:pPr>
            <a:endParaRPr lang="en-US" altLang="en-US" sz="2700" dirty="0">
              <a:solidFill>
                <a:srgbClr val="000000"/>
              </a:solidFill>
              <a:ea typeface="ＭＳ Ｐゴシック" charset="-128"/>
              <a:sym typeface="Calibri" charset="0"/>
            </a:endParaRPr>
          </a:p>
          <a:p>
            <a:pPr marL="0" indent="0" eaLnBrk="1" hangingPunct="1">
              <a:lnSpc>
                <a:spcPct val="80000"/>
              </a:lnSpc>
              <a:buFontTx/>
              <a:buChar char="•"/>
            </a:pPr>
            <a:r>
              <a:rPr lang="en-US" altLang="en-US" sz="2700" dirty="0">
                <a:solidFill>
                  <a:srgbClr val="000000"/>
                </a:solidFill>
                <a:ea typeface="ＭＳ Ｐゴシック" charset="-128"/>
                <a:sym typeface="Calibri" charset="0"/>
              </a:rPr>
              <a:t> </a:t>
            </a:r>
            <a:r>
              <a:rPr lang="en-US" altLang="en-US" sz="2700" dirty="0" smtClean="0">
                <a:solidFill>
                  <a:srgbClr val="000000"/>
                </a:solidFill>
                <a:ea typeface="ＭＳ Ｐゴシック" charset="-128"/>
                <a:sym typeface="Calibri" charset="0"/>
              </a:rPr>
              <a:t> All land dispositions must be in writing</a:t>
            </a:r>
          </a:p>
          <a:p>
            <a:pPr marL="0" indent="0" eaLnBrk="1" hangingPunct="1">
              <a:lnSpc>
                <a:spcPct val="80000"/>
              </a:lnSpc>
              <a:buFontTx/>
              <a:buChar char="•"/>
            </a:pPr>
            <a:endParaRPr lang="en-US" altLang="en-US" sz="2700" dirty="0">
              <a:solidFill>
                <a:srgbClr val="000000"/>
              </a:solidFill>
              <a:ea typeface="ＭＳ Ｐゴシック" charset="-128"/>
              <a:sym typeface="Calibri" charset="0"/>
            </a:endParaRPr>
          </a:p>
          <a:p>
            <a:pPr marL="0" indent="0" eaLnBrk="1" hangingPunct="1">
              <a:lnSpc>
                <a:spcPct val="80000"/>
              </a:lnSpc>
              <a:buFontTx/>
              <a:buChar char="•"/>
            </a:pPr>
            <a:r>
              <a:rPr lang="en-US" altLang="en-US" sz="2700" dirty="0" smtClean="0">
                <a:solidFill>
                  <a:srgbClr val="000000"/>
                </a:solidFill>
                <a:ea typeface="ＭＳ Ｐゴシック" charset="-128"/>
                <a:sym typeface="Calibri" charset="0"/>
              </a:rPr>
              <a:t>  Careful of PUV when planning land disposition</a:t>
            </a:r>
          </a:p>
          <a:p>
            <a:pPr marL="0" indent="0" eaLnBrk="1" hangingPunct="1">
              <a:lnSpc>
                <a:spcPct val="80000"/>
              </a:lnSpc>
              <a:buFontTx/>
              <a:buChar char="•"/>
            </a:pPr>
            <a:endParaRPr lang="en-US" altLang="en-US" sz="2700" dirty="0">
              <a:solidFill>
                <a:srgbClr val="000000"/>
              </a:solidFill>
              <a:ea typeface="ＭＳ Ｐゴシック" charset="-128"/>
              <a:sym typeface="Calibri" charset="0"/>
            </a:endParaRPr>
          </a:p>
          <a:p>
            <a:pPr marL="0" indent="0" eaLnBrk="1" hangingPunct="1">
              <a:lnSpc>
                <a:spcPct val="80000"/>
              </a:lnSpc>
              <a:buFontTx/>
              <a:buChar char="•"/>
            </a:pPr>
            <a:r>
              <a:rPr lang="en-US" altLang="en-US" sz="2700" dirty="0" smtClean="0">
                <a:solidFill>
                  <a:srgbClr val="000000"/>
                </a:solidFill>
                <a:ea typeface="ＭＳ Ｐゴシック" charset="-128"/>
                <a:sym typeface="Calibri" charset="0"/>
              </a:rPr>
              <a:t>  Succession is a framework filled with execution events</a:t>
            </a:r>
          </a:p>
          <a:p>
            <a:pPr marL="0" indent="0" eaLnBrk="1" hangingPunct="1">
              <a:lnSpc>
                <a:spcPct val="80000"/>
              </a:lnSpc>
              <a:buFontTx/>
              <a:buChar char="•"/>
            </a:pPr>
            <a:endParaRPr lang="en-US" altLang="en-US" sz="2700" dirty="0">
              <a:solidFill>
                <a:srgbClr val="000000"/>
              </a:solidFill>
              <a:ea typeface="ＭＳ Ｐゴシック" charset="-128"/>
              <a:sym typeface="Calibri" charset="0"/>
            </a:endParaRPr>
          </a:p>
          <a:p>
            <a:pPr marL="0" indent="0" eaLnBrk="1" hangingPunct="1">
              <a:lnSpc>
                <a:spcPct val="80000"/>
              </a:lnSpc>
              <a:buFontTx/>
              <a:buChar char="•"/>
            </a:pPr>
            <a:r>
              <a:rPr lang="en-US" altLang="en-US" sz="2700" dirty="0" smtClean="0">
                <a:solidFill>
                  <a:srgbClr val="000000"/>
                </a:solidFill>
                <a:ea typeface="ＭＳ Ｐゴシック" charset="-128"/>
                <a:sym typeface="Calibri" charset="0"/>
              </a:rPr>
              <a:t>  </a:t>
            </a:r>
            <a:r>
              <a:rPr lang="en-US" altLang="en-US" sz="3000" dirty="0" smtClean="0">
                <a:solidFill>
                  <a:srgbClr val="000000"/>
                </a:solidFill>
                <a:ea typeface="ＭＳ Ｐゴシック" charset="-128"/>
                <a:sym typeface="Calibri" charset="0"/>
              </a:rPr>
              <a:t>Create “survivorship” to reduce probate estate</a:t>
            </a:r>
          </a:p>
          <a:p>
            <a:pPr marL="0" indent="0" eaLnBrk="1" hangingPunct="1">
              <a:lnSpc>
                <a:spcPct val="80000"/>
              </a:lnSpc>
              <a:buFontTx/>
              <a:buChar char="•"/>
            </a:pPr>
            <a:endParaRPr lang="en-US" altLang="en-US" sz="3000" dirty="0">
              <a:solidFill>
                <a:srgbClr val="000000"/>
              </a:solidFill>
              <a:ea typeface="ＭＳ Ｐゴシック" charset="-128"/>
              <a:sym typeface="Calibri" charset="0"/>
            </a:endParaRPr>
          </a:p>
          <a:p>
            <a:pPr marL="0" indent="0" eaLnBrk="1" hangingPunct="1">
              <a:lnSpc>
                <a:spcPct val="80000"/>
              </a:lnSpc>
              <a:buFontTx/>
              <a:buChar char="•"/>
            </a:pPr>
            <a:r>
              <a:rPr lang="en-US" altLang="en-US" sz="3000" dirty="0">
                <a:solidFill>
                  <a:srgbClr val="000000"/>
                </a:solidFill>
                <a:ea typeface="ＭＳ Ｐゴシック" charset="-128"/>
                <a:sym typeface="Calibri" charset="0"/>
              </a:rPr>
              <a:t> </a:t>
            </a:r>
            <a:r>
              <a:rPr lang="en-US" altLang="en-US" sz="3000" dirty="0" smtClean="0">
                <a:solidFill>
                  <a:srgbClr val="000000"/>
                </a:solidFill>
                <a:ea typeface="ＭＳ Ｐゴシック" charset="-128"/>
                <a:sym typeface="Calibri" charset="0"/>
              </a:rPr>
              <a:t> One shot to develop a successor? (‘narrow window’)</a:t>
            </a:r>
          </a:p>
          <a:p>
            <a:pPr marL="0" indent="0" eaLnBrk="1" hangingPunct="1">
              <a:lnSpc>
                <a:spcPct val="80000"/>
              </a:lnSpc>
              <a:buFontTx/>
              <a:buChar char="•"/>
            </a:pPr>
            <a:endParaRPr lang="en-US" altLang="en-US" sz="3000" dirty="0">
              <a:solidFill>
                <a:srgbClr val="000000"/>
              </a:solidFill>
              <a:ea typeface="ＭＳ Ｐゴシック" charset="-128"/>
              <a:sym typeface="Calibri" charset="0"/>
            </a:endParaRPr>
          </a:p>
          <a:p>
            <a:pPr marL="0" indent="0" eaLnBrk="1" hangingPunct="1">
              <a:lnSpc>
                <a:spcPct val="80000"/>
              </a:lnSpc>
              <a:buFontTx/>
              <a:buChar char="•"/>
            </a:pPr>
            <a:r>
              <a:rPr lang="en-US" altLang="en-US" sz="3000" dirty="0" smtClean="0">
                <a:solidFill>
                  <a:srgbClr val="000000"/>
                </a:solidFill>
                <a:ea typeface="ＭＳ Ｐゴシック" charset="-128"/>
                <a:sym typeface="Calibri" charset="0"/>
              </a:rPr>
              <a:t>  When do you let go of “stuff”?</a:t>
            </a:r>
          </a:p>
          <a:p>
            <a:pPr marL="0" indent="0" eaLnBrk="1" hangingPunct="1">
              <a:lnSpc>
                <a:spcPct val="80000"/>
              </a:lnSpc>
              <a:buFontTx/>
              <a:buChar char="•"/>
            </a:pPr>
            <a:endParaRPr lang="en-US" altLang="en-US" sz="2700" dirty="0">
              <a:solidFill>
                <a:srgbClr val="000000"/>
              </a:solidFill>
              <a:ea typeface="ＭＳ Ｐゴシック" charset="-128"/>
              <a:sym typeface="Calibri" charset="0"/>
            </a:endParaRPr>
          </a:p>
          <a:p>
            <a:pPr marL="0" indent="0" eaLnBrk="1" hangingPunct="1">
              <a:lnSpc>
                <a:spcPct val="80000"/>
              </a:lnSpc>
              <a:buFontTx/>
              <a:buChar char="•"/>
            </a:pPr>
            <a:endParaRPr lang="en-US" altLang="en-US" sz="2700" dirty="0">
              <a:solidFill>
                <a:srgbClr val="000000"/>
              </a:solidFill>
              <a:ea typeface="ＭＳ Ｐゴシック" charset="-128"/>
              <a:sym typeface="Calibri" charset="0"/>
            </a:endParaRPr>
          </a:p>
          <a:p>
            <a:pPr marL="0" indent="0" eaLnBrk="1" hangingPunct="1">
              <a:lnSpc>
                <a:spcPct val="80000"/>
              </a:lnSpc>
              <a:buFont typeface="Arial" charset="0"/>
              <a:buNone/>
            </a:pPr>
            <a:endParaRPr lang="en-US" altLang="en-US" sz="2700" dirty="0">
              <a:solidFill>
                <a:srgbClr val="000000"/>
              </a:solidFill>
              <a:ea typeface="ＭＳ Ｐゴシック" charset="-128"/>
              <a:sym typeface="Calibri"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4880" y="6517014"/>
            <a:ext cx="1676400" cy="259873"/>
          </a:xfrm>
          <a:prstGeom prst="rect">
            <a:avLst/>
          </a:prstGeom>
        </p:spPr>
      </p:pic>
    </p:spTree>
    <p:extLst>
      <p:ext uri="{BB962C8B-B14F-4D97-AF65-F5344CB8AC3E}">
        <p14:creationId xmlns:p14="http://schemas.microsoft.com/office/powerpoint/2010/main" val="870080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Need to Keep Farm </a:t>
            </a:r>
            <a:br>
              <a:rPr lang="en-US" dirty="0" smtClean="0"/>
            </a:br>
            <a:r>
              <a:rPr lang="en-US" dirty="0" smtClean="0"/>
              <a:t>“In the Family”</a:t>
            </a:r>
            <a:endParaRPr lang="en-US" dirty="0"/>
          </a:p>
        </p:txBody>
      </p:sp>
      <p:sp>
        <p:nvSpPr>
          <p:cNvPr id="3" name="Content Placeholder 2"/>
          <p:cNvSpPr>
            <a:spLocks noGrp="1"/>
          </p:cNvSpPr>
          <p:nvPr>
            <p:ph idx="1"/>
          </p:nvPr>
        </p:nvSpPr>
        <p:spPr>
          <a:xfrm>
            <a:off x="457200" y="2377440"/>
            <a:ext cx="8229600" cy="3748723"/>
          </a:xfrm>
        </p:spPr>
        <p:txBody>
          <a:bodyPr/>
          <a:lstStyle/>
          <a:p>
            <a:r>
              <a:rPr lang="en-US" dirty="0" smtClean="0"/>
              <a:t>How did you acquire it?</a:t>
            </a:r>
          </a:p>
          <a:p>
            <a:pPr lvl="1"/>
            <a:r>
              <a:rPr lang="en-US" dirty="0" smtClean="0"/>
              <a:t>How many generations has it been “in the family”?</a:t>
            </a:r>
          </a:p>
          <a:p>
            <a:pPr lvl="1"/>
            <a:r>
              <a:rPr lang="en-US" dirty="0" smtClean="0"/>
              <a:t>Heirs often expect inheritance of a “purchased inheritance”</a:t>
            </a:r>
          </a:p>
          <a:p>
            <a:r>
              <a:rPr lang="en-US" dirty="0" smtClean="0"/>
              <a:t>Does an heir require control of the land for their livelihood?</a:t>
            </a:r>
          </a:p>
          <a:p>
            <a:r>
              <a:rPr lang="en-US" dirty="0" smtClean="0"/>
              <a:t>Is the land a current family gathering place?</a:t>
            </a:r>
          </a:p>
          <a:p>
            <a:pPr lvl="1"/>
            <a:r>
              <a:rPr lang="en-US" dirty="0" smtClean="0"/>
              <a:t>Reunion activity may not develop after you are gone</a:t>
            </a:r>
            <a:endParaRPr lang="en-US" dirty="0"/>
          </a:p>
        </p:txBody>
      </p:sp>
    </p:spTree>
    <p:extLst>
      <p:ext uri="{BB962C8B-B14F-4D97-AF65-F5344CB8AC3E}">
        <p14:creationId xmlns:p14="http://schemas.microsoft.com/office/powerpoint/2010/main" val="332303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7393"/>
            <a:ext cx="8229600" cy="1068387"/>
          </a:xfrm>
        </p:spPr>
        <p:txBody>
          <a:bodyPr/>
          <a:lstStyle/>
          <a:p>
            <a:r>
              <a:rPr lang="en-US" dirty="0" smtClean="0"/>
              <a:t>”Narrow Window”</a:t>
            </a:r>
            <a:endParaRPr lang="en-US" dirty="0"/>
          </a:p>
        </p:txBody>
      </p:sp>
      <p:sp>
        <p:nvSpPr>
          <p:cNvPr id="3" name="Content Placeholder 2"/>
          <p:cNvSpPr>
            <a:spLocks noGrp="1"/>
          </p:cNvSpPr>
          <p:nvPr>
            <p:ph idx="1"/>
          </p:nvPr>
        </p:nvSpPr>
        <p:spPr>
          <a:xfrm>
            <a:off x="457200" y="2011680"/>
            <a:ext cx="8229600" cy="4114483"/>
          </a:xfrm>
        </p:spPr>
        <p:txBody>
          <a:bodyPr/>
          <a:lstStyle/>
          <a:p>
            <a:r>
              <a:rPr lang="en-US" dirty="0" smtClean="0"/>
              <a:t>Transfer of a going concern</a:t>
            </a:r>
          </a:p>
          <a:p>
            <a:r>
              <a:rPr lang="en-US" dirty="0" smtClean="0"/>
              <a:t>Two projects in 2017-2018</a:t>
            </a:r>
          </a:p>
          <a:p>
            <a:pPr lvl="1"/>
            <a:r>
              <a:rPr lang="en-US" dirty="0" smtClean="0"/>
              <a:t>Both successors left the farm</a:t>
            </a:r>
          </a:p>
          <a:p>
            <a:pPr lvl="1"/>
            <a:r>
              <a:rPr lang="en-US" dirty="0" smtClean="0"/>
              <a:t>Transfer documents had ‘trap door’ for such </a:t>
            </a:r>
          </a:p>
          <a:p>
            <a:r>
              <a:rPr lang="en-US" dirty="0" smtClean="0"/>
              <a:t>Is there time now to develop a new successor?</a:t>
            </a:r>
          </a:p>
          <a:p>
            <a:pPr lvl="1"/>
            <a:r>
              <a:rPr lang="en-US" dirty="0" smtClean="0"/>
              <a:t>Maybe not</a:t>
            </a:r>
          </a:p>
          <a:p>
            <a:pPr lvl="1"/>
            <a:r>
              <a:rPr lang="en-US" dirty="0" smtClean="0"/>
              <a:t>Shift to winding down, transferring leased land</a:t>
            </a:r>
            <a:r>
              <a:rPr lang="en-US" smtClean="0"/>
              <a:t>, planning for distribution </a:t>
            </a:r>
            <a:endParaRPr lang="en-US" dirty="0"/>
          </a:p>
        </p:txBody>
      </p:sp>
    </p:spTree>
    <p:extLst>
      <p:ext uri="{BB962C8B-B14F-4D97-AF65-F5344CB8AC3E}">
        <p14:creationId xmlns:p14="http://schemas.microsoft.com/office/powerpoint/2010/main" val="1650301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86696" y="752629"/>
            <a:ext cx="8229600" cy="1068387"/>
          </a:xfrm>
        </p:spPr>
        <p:txBody>
          <a:bodyPr/>
          <a:lstStyle/>
          <a:p>
            <a:r>
              <a:rPr lang="en-US" altLang="en-US" dirty="0">
                <a:ea typeface="ＭＳ Ｐゴシック" charset="-128"/>
              </a:rPr>
              <a:t>Durable Powers of Attorney (New Statute)</a:t>
            </a:r>
          </a:p>
        </p:txBody>
      </p:sp>
      <p:sp>
        <p:nvSpPr>
          <p:cNvPr id="24578" name="Content Placeholder 2"/>
          <p:cNvSpPr>
            <a:spLocks noGrp="1"/>
          </p:cNvSpPr>
          <p:nvPr>
            <p:ph idx="1"/>
          </p:nvPr>
        </p:nvSpPr>
        <p:spPr>
          <a:xfrm>
            <a:off x="589935" y="1821016"/>
            <a:ext cx="8229600" cy="4772824"/>
          </a:xfrm>
        </p:spPr>
        <p:txBody>
          <a:bodyPr>
            <a:normAutofit fontScale="92500"/>
          </a:bodyPr>
          <a:lstStyle/>
          <a:p>
            <a:r>
              <a:rPr lang="en-US" b="1" dirty="0" smtClean="0"/>
              <a:t>The </a:t>
            </a:r>
            <a:r>
              <a:rPr lang="en-US" b="1" dirty="0"/>
              <a:t>NC Hot Powers are powers to</a:t>
            </a:r>
          </a:p>
          <a:p>
            <a:pPr lvl="1"/>
            <a:r>
              <a:rPr lang="en-US" dirty="0" smtClean="0"/>
              <a:t>Make </a:t>
            </a:r>
            <a:r>
              <a:rPr lang="en-US" dirty="0"/>
              <a:t>a </a:t>
            </a:r>
            <a:r>
              <a:rPr lang="en-US" dirty="0" smtClean="0"/>
              <a:t>gift.</a:t>
            </a:r>
            <a:endParaRPr lang="en-US" dirty="0"/>
          </a:p>
          <a:p>
            <a:pPr lvl="1"/>
            <a:r>
              <a:rPr lang="en-US" dirty="0" smtClean="0"/>
              <a:t>Create </a:t>
            </a:r>
            <a:r>
              <a:rPr lang="en-US" dirty="0"/>
              <a:t>or change rights of </a:t>
            </a:r>
            <a:r>
              <a:rPr lang="en-US" dirty="0" smtClean="0"/>
              <a:t>survivorship.</a:t>
            </a:r>
            <a:endParaRPr lang="en-US" dirty="0"/>
          </a:p>
          <a:p>
            <a:pPr lvl="1"/>
            <a:r>
              <a:rPr lang="en-US" dirty="0" smtClean="0"/>
              <a:t>Create </a:t>
            </a:r>
            <a:r>
              <a:rPr lang="en-US" dirty="0"/>
              <a:t>or change a beneficiary </a:t>
            </a:r>
            <a:r>
              <a:rPr lang="en-US" dirty="0" smtClean="0"/>
              <a:t>designation.</a:t>
            </a:r>
            <a:endParaRPr lang="en-US" dirty="0"/>
          </a:p>
          <a:p>
            <a:pPr lvl="1"/>
            <a:r>
              <a:rPr lang="en-US" dirty="0" smtClean="0"/>
              <a:t>Delegate </a:t>
            </a:r>
            <a:r>
              <a:rPr lang="en-US" dirty="0"/>
              <a:t>authority granted under the power of </a:t>
            </a:r>
            <a:r>
              <a:rPr lang="en-US" dirty="0" smtClean="0"/>
              <a:t>attorney.</a:t>
            </a:r>
            <a:endParaRPr lang="en-US" dirty="0"/>
          </a:p>
          <a:p>
            <a:pPr lvl="1"/>
            <a:r>
              <a:rPr lang="en-US" dirty="0" smtClean="0"/>
              <a:t>Waive </a:t>
            </a:r>
            <a:r>
              <a:rPr lang="en-US" dirty="0"/>
              <a:t>the principal's right to be a beneficiary of a joint and survivor annuity,</a:t>
            </a:r>
            <a:br>
              <a:rPr lang="en-US" dirty="0"/>
            </a:br>
            <a:r>
              <a:rPr lang="en-US" dirty="0"/>
              <a:t>including a survivor benefit under a retirement </a:t>
            </a:r>
            <a:r>
              <a:rPr lang="en-US" dirty="0" smtClean="0"/>
              <a:t>plan.</a:t>
            </a:r>
            <a:endParaRPr lang="en-US" dirty="0"/>
          </a:p>
          <a:p>
            <a:pPr lvl="1"/>
            <a:r>
              <a:rPr lang="en-US" dirty="0" smtClean="0"/>
              <a:t>Exercise </a:t>
            </a:r>
            <a:r>
              <a:rPr lang="en-US" dirty="0"/>
              <a:t>fiduciary powers that the principal has authority to </a:t>
            </a:r>
            <a:r>
              <a:rPr lang="en-US" dirty="0" smtClean="0"/>
              <a:t>delegate.</a:t>
            </a:r>
            <a:endParaRPr lang="en-US" dirty="0"/>
          </a:p>
          <a:p>
            <a:pPr lvl="1"/>
            <a:r>
              <a:rPr lang="en-US" dirty="0" smtClean="0"/>
              <a:t>Renounce </a:t>
            </a:r>
            <a:r>
              <a:rPr lang="en-US" dirty="0"/>
              <a:t>or disclaim property, including a power of appointment</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4880" y="6517014"/>
            <a:ext cx="1676400" cy="259873"/>
          </a:xfrm>
          <a:prstGeom prst="rect">
            <a:avLst/>
          </a:prstGeom>
        </p:spPr>
      </p:pic>
    </p:spTree>
    <p:extLst>
      <p:ext uri="{BB962C8B-B14F-4D97-AF65-F5344CB8AC3E}">
        <p14:creationId xmlns:p14="http://schemas.microsoft.com/office/powerpoint/2010/main" val="1607361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4833"/>
            <a:ext cx="8229600" cy="1068387"/>
          </a:xfrm>
        </p:spPr>
        <p:txBody>
          <a:bodyPr/>
          <a:lstStyle/>
          <a:p>
            <a:r>
              <a:rPr lang="en-US" dirty="0" smtClean="0"/>
              <a:t>Emerging Challenges with ”Land LLC”</a:t>
            </a:r>
            <a:endParaRPr lang="en-US" dirty="0"/>
          </a:p>
        </p:txBody>
      </p:sp>
      <p:sp>
        <p:nvSpPr>
          <p:cNvPr id="3" name="Content Placeholder 2"/>
          <p:cNvSpPr>
            <a:spLocks noGrp="1"/>
          </p:cNvSpPr>
          <p:nvPr>
            <p:ph idx="1"/>
          </p:nvPr>
        </p:nvSpPr>
        <p:spPr>
          <a:xfrm>
            <a:off x="457200" y="1633220"/>
            <a:ext cx="8229600" cy="4492943"/>
          </a:xfrm>
        </p:spPr>
        <p:txBody>
          <a:bodyPr/>
          <a:lstStyle/>
          <a:p>
            <a:r>
              <a:rPr lang="en-US" dirty="0" smtClean="0"/>
              <a:t>Encountering a number drafted decades ago</a:t>
            </a:r>
          </a:p>
          <a:p>
            <a:r>
              <a:rPr lang="en-US" dirty="0" smtClean="0"/>
              <a:t>Second generation of Members are “getting on”</a:t>
            </a:r>
          </a:p>
          <a:p>
            <a:r>
              <a:rPr lang="en-US" dirty="0" smtClean="0"/>
              <a:t>Challenges</a:t>
            </a:r>
          </a:p>
          <a:p>
            <a:pPr lvl="1"/>
            <a:r>
              <a:rPr lang="en-US" dirty="0" smtClean="0"/>
              <a:t>No Operating Agreement = no buyout structure</a:t>
            </a:r>
          </a:p>
          <a:p>
            <a:pPr lvl="1"/>
            <a:r>
              <a:rPr lang="en-US" dirty="0" smtClean="0"/>
              <a:t>Voting quorum a challenge</a:t>
            </a:r>
          </a:p>
          <a:p>
            <a:pPr lvl="1"/>
            <a:r>
              <a:rPr lang="en-US" dirty="0" smtClean="0"/>
              <a:t>Contributions for land upkeep a challenge</a:t>
            </a:r>
          </a:p>
          <a:p>
            <a:pPr lvl="1"/>
            <a:r>
              <a:rPr lang="en-US" dirty="0" smtClean="0"/>
              <a:t>Lack of consensus to update or create Operating Agreement</a:t>
            </a:r>
          </a:p>
          <a:p>
            <a:pPr lvl="1"/>
            <a:r>
              <a:rPr lang="en-US" dirty="0" smtClean="0"/>
              <a:t>Lack of incentive to purchase ‘restricted shares</a:t>
            </a:r>
          </a:p>
          <a:p>
            <a:r>
              <a:rPr lang="en-US" dirty="0" smtClean="0"/>
              <a:t>“Don’t want to pass on this mess </a:t>
            </a:r>
            <a:r>
              <a:rPr lang="en-US" smtClean="0"/>
              <a:t>to kids”</a:t>
            </a:r>
            <a:endParaRPr lang="en-US" dirty="0" smtClean="0"/>
          </a:p>
          <a:p>
            <a:r>
              <a:rPr lang="en-US" dirty="0" smtClean="0"/>
              <a:t>What is the endgame?</a:t>
            </a:r>
          </a:p>
        </p:txBody>
      </p:sp>
    </p:spTree>
    <p:extLst>
      <p:ext uri="{BB962C8B-B14F-4D97-AF65-F5344CB8AC3E}">
        <p14:creationId xmlns:p14="http://schemas.microsoft.com/office/powerpoint/2010/main" val="1721262508"/>
      </p:ext>
    </p:extLst>
  </p:cSld>
  <p:clrMapOvr>
    <a:masterClrMapping/>
  </p:clrMapOvr>
</p:sld>
</file>

<file path=ppt/theme/theme1.xml><?xml version="1.0" encoding="utf-8"?>
<a:theme xmlns:a="http://schemas.openxmlformats.org/drawingml/2006/main" name="nc-state-cals-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calsppt</Template>
  <TotalTime>13866</TotalTime>
  <Words>2798</Words>
  <Application>Microsoft Office PowerPoint</Application>
  <PresentationFormat>On-screen Show (4:3)</PresentationFormat>
  <Paragraphs>344</Paragraphs>
  <Slides>35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ＭＳ Ｐゴシック</vt:lpstr>
      <vt:lpstr>Arial</vt:lpstr>
      <vt:lpstr>Calibri</vt:lpstr>
      <vt:lpstr>Times New Roman</vt:lpstr>
      <vt:lpstr>nc-state-cals-ppt-template</vt:lpstr>
      <vt:lpstr>Planning the Future of Your Farm Farm Transfer and  Related Legal Issues</vt:lpstr>
      <vt:lpstr>Branan Program Update</vt:lpstr>
      <vt:lpstr>Voluntary Agricultural Districts Update</vt:lpstr>
      <vt:lpstr>Raw Milk is ”Legal”</vt:lpstr>
      <vt:lpstr>This Lawyer’s Experiences</vt:lpstr>
      <vt:lpstr>Consider Need to Keep Farm  “In the Family”</vt:lpstr>
      <vt:lpstr>”Narrow Window”</vt:lpstr>
      <vt:lpstr>Durable Powers of Attorney (New Statute)</vt:lpstr>
      <vt:lpstr>Emerging Challenges with ”Land LLC”</vt:lpstr>
      <vt:lpstr>Real Property 101</vt:lpstr>
      <vt:lpstr>Preventing Partition</vt:lpstr>
      <vt:lpstr>Asset Protection:  “I don’t want the nursing home to get my farm” </vt:lpstr>
      <vt:lpstr>Disposition by Gift</vt:lpstr>
      <vt:lpstr>Disposition at Death:  By Will </vt:lpstr>
      <vt:lpstr>PowerPoint Presentation</vt:lpstr>
      <vt:lpstr>Disposition by Trust</vt:lpstr>
      <vt:lpstr>Types of Trusts</vt:lpstr>
      <vt:lpstr>Trust Features for Farms/Forest</vt:lpstr>
      <vt:lpstr>Assets to Place in Revocable Trust</vt:lpstr>
      <vt:lpstr>PowerPoint Presentation</vt:lpstr>
      <vt:lpstr>Trust Challenges/Opportunities   </vt:lpstr>
      <vt:lpstr>Use of Business Entities</vt:lpstr>
      <vt:lpstr>The Operating Agreement</vt:lpstr>
      <vt:lpstr>Transfer of LLC Interests</vt:lpstr>
      <vt:lpstr>LLC Set-Up Tasks</vt:lpstr>
      <vt:lpstr>About Farm Leases</vt:lpstr>
      <vt:lpstr>More About Farm Leases</vt:lpstr>
      <vt:lpstr>Exhibit (Farmstead Area)</vt:lpstr>
      <vt:lpstr>Hunting Lease Overview</vt:lpstr>
      <vt:lpstr>Exhibit</vt:lpstr>
      <vt:lpstr>Trespass Generally</vt:lpstr>
      <vt:lpstr>Landowner Protection Act</vt:lpstr>
      <vt:lpstr>Wallet Size Card</vt:lpstr>
      <vt:lpstr>Timber Trespass</vt:lpstr>
      <vt:lpstr>THANKS FOR INVITING ME!</vt:lpstr>
    </vt:vector>
  </TitlesOfParts>
  <Company>CALS CAAT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Casey King</dc:creator>
  <cp:lastModifiedBy>Margaret M Huffman</cp:lastModifiedBy>
  <cp:revision>361</cp:revision>
  <cp:lastPrinted>2018-05-02T16:44:22Z</cp:lastPrinted>
  <dcterms:created xsi:type="dcterms:W3CDTF">2016-11-03T18:02:10Z</dcterms:created>
  <dcterms:modified xsi:type="dcterms:W3CDTF">2018-11-14T18:48:00Z</dcterms:modified>
</cp:coreProperties>
</file>