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9"/>
  </p:notesMasterIdLst>
  <p:handoutMasterIdLst>
    <p:handoutMasterId r:id="rId30"/>
  </p:handoutMasterIdLst>
  <p:sldIdLst>
    <p:sldId id="256" r:id="rId2"/>
    <p:sldId id="257" r:id="rId3"/>
    <p:sldId id="259" r:id="rId4"/>
    <p:sldId id="260" r:id="rId5"/>
    <p:sldId id="261" r:id="rId6"/>
    <p:sldId id="264" r:id="rId7"/>
    <p:sldId id="265" r:id="rId8"/>
    <p:sldId id="266" r:id="rId9"/>
    <p:sldId id="288" r:id="rId10"/>
    <p:sldId id="28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5" r:id="rId27"/>
    <p:sldId id="286" r:id="rId28"/>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574" autoAdjust="0"/>
  </p:normalViewPr>
  <p:slideViewPr>
    <p:cSldViewPr snapToGrid="0" snapToObjects="1">
      <p:cViewPr varScale="1">
        <p:scale>
          <a:sx n="64" d="100"/>
          <a:sy n="64" d="100"/>
        </p:scale>
        <p:origin x="156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68" tIns="46584" rIns="93168" bIns="46584"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6434"/>
          </a:xfrm>
          <a:prstGeom prst="rect">
            <a:avLst/>
          </a:prstGeom>
        </p:spPr>
        <p:txBody>
          <a:bodyPr vert="horz" lIns="93168" tIns="46584" rIns="93168" bIns="46584" rtlCol="0"/>
          <a:lstStyle>
            <a:lvl1pPr algn="r">
              <a:defRPr sz="1200"/>
            </a:lvl1pPr>
          </a:lstStyle>
          <a:p>
            <a:fld id="{8752E959-DBE0-49F6-9127-21E6C6F64F76}" type="datetimeFigureOut">
              <a:rPr lang="en-US" smtClean="0"/>
              <a:t>11/14/2018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68" tIns="46584" rIns="93168" bIns="46584"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6433"/>
          </a:xfrm>
          <a:prstGeom prst="rect">
            <a:avLst/>
          </a:prstGeom>
        </p:spPr>
        <p:txBody>
          <a:bodyPr vert="horz" lIns="93168" tIns="46584" rIns="93168" bIns="46584" rtlCol="0" anchor="b"/>
          <a:lstStyle>
            <a:lvl1pPr algn="r">
              <a:defRPr sz="1200"/>
            </a:lvl1pPr>
          </a:lstStyle>
          <a:p>
            <a:fld id="{942029CF-4C15-4BDA-B19C-9A7E95BE4E8D}" type="slidenum">
              <a:rPr lang="en-US" smtClean="0"/>
              <a:t>‹#›</a:t>
            </a:fld>
            <a:endParaRPr lang="en-US"/>
          </a:p>
        </p:txBody>
      </p:sp>
    </p:spTree>
    <p:extLst>
      <p:ext uri="{BB962C8B-B14F-4D97-AF65-F5344CB8AC3E}">
        <p14:creationId xmlns:p14="http://schemas.microsoft.com/office/powerpoint/2010/main" val="932209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1C6A609-6150-4554-B022-D1B662A104C2}" type="datetimeFigureOut">
              <a:rPr lang="en-US" smtClean="0"/>
              <a:t>11/14/2018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913C275-7112-4A66-809C-AFC34A7E449D}" type="slidenum">
              <a:rPr lang="en-US" smtClean="0"/>
              <a:t>‹#›</a:t>
            </a:fld>
            <a:endParaRPr lang="en-US"/>
          </a:p>
        </p:txBody>
      </p:sp>
    </p:spTree>
    <p:extLst>
      <p:ext uri="{BB962C8B-B14F-4D97-AF65-F5344CB8AC3E}">
        <p14:creationId xmlns:p14="http://schemas.microsoft.com/office/powerpoint/2010/main" val="1221123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3C275-7112-4A66-809C-AFC34A7E449D}" type="slidenum">
              <a:rPr lang="en-US" smtClean="0"/>
              <a:t>1</a:t>
            </a:fld>
            <a:endParaRPr lang="en-US"/>
          </a:p>
        </p:txBody>
      </p:sp>
    </p:spTree>
    <p:extLst>
      <p:ext uri="{BB962C8B-B14F-4D97-AF65-F5344CB8AC3E}">
        <p14:creationId xmlns:p14="http://schemas.microsoft.com/office/powerpoint/2010/main" val="1492496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913C275-7112-4A66-809C-AFC34A7E449D}" type="slidenum">
              <a:rPr lang="en-US" smtClean="0"/>
              <a:t>22</a:t>
            </a:fld>
            <a:endParaRPr lang="en-US"/>
          </a:p>
        </p:txBody>
      </p:sp>
    </p:spTree>
    <p:extLst>
      <p:ext uri="{BB962C8B-B14F-4D97-AF65-F5344CB8AC3E}">
        <p14:creationId xmlns:p14="http://schemas.microsoft.com/office/powerpoint/2010/main" val="4001335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15071F79-8288-4BD2-BF3E-C74840EE6310}" type="datetime1">
              <a:rPr lang="en-US" smtClean="0"/>
              <a:t>11/14/2018</a:t>
            </a:fld>
            <a:endParaRPr lang="en-US"/>
          </a:p>
        </p:txBody>
      </p:sp>
      <p:sp>
        <p:nvSpPr>
          <p:cNvPr id="7" name="Footer Placeholder 4"/>
          <p:cNvSpPr>
            <a:spLocks noGrp="1"/>
          </p:cNvSpPr>
          <p:nvPr>
            <p:ph type="ftr" sz="quarter" idx="3"/>
          </p:nvPr>
        </p:nvSpPr>
        <p:spPr>
          <a:xfrm>
            <a:off x="2986150" y="6356350"/>
            <a:ext cx="2425357"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anose="020B0604020202020204" pitchFamily="34" charset="0"/>
                <a:ea typeface="+mn-ea"/>
                <a:cs typeface="Arial" panose="020B0604020202020204" pitchFamily="34" charset="0"/>
              </a:defRPr>
            </a:lvl1pPr>
          </a:lstStyle>
          <a:p>
            <a:pPr>
              <a:defRPr/>
            </a:pPr>
            <a:endParaRPr lang="en-US" dirty="0"/>
          </a:p>
        </p:txBody>
      </p:sp>
    </p:spTree>
    <p:extLst>
      <p:ext uri="{BB962C8B-B14F-4D97-AF65-F5344CB8AC3E}">
        <p14:creationId xmlns:p14="http://schemas.microsoft.com/office/powerpoint/2010/main" val="788444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082337"/>
            <a:ext cx="8229600" cy="106838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0218E28-FC41-4FE8-AE20-A7C043CE2ECE}" type="datetime1">
              <a:rPr lang="en-US" smtClean="0"/>
              <a:t>11/14/2018</a:t>
            </a:fld>
            <a:endParaRPr lang="en-US"/>
          </a:p>
        </p:txBody>
      </p:sp>
      <p:sp>
        <p:nvSpPr>
          <p:cNvPr id="7" name="Footer Placeholder 4"/>
          <p:cNvSpPr>
            <a:spLocks noGrp="1"/>
          </p:cNvSpPr>
          <p:nvPr>
            <p:ph type="ftr" sz="quarter" idx="3"/>
          </p:nvPr>
        </p:nvSpPr>
        <p:spPr>
          <a:xfrm>
            <a:off x="2986150" y="6356350"/>
            <a:ext cx="2425357"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anose="020B0604020202020204" pitchFamily="34" charset="0"/>
                <a:ea typeface="+mn-ea"/>
                <a:cs typeface="Arial" panose="020B0604020202020204" pitchFamily="34" charset="0"/>
              </a:defRPr>
            </a:lvl1pPr>
          </a:lstStyle>
          <a:p>
            <a:pPr>
              <a:defRPr/>
            </a:pPr>
            <a:endParaRPr lang="en-US" dirty="0"/>
          </a:p>
        </p:txBody>
      </p:sp>
    </p:spTree>
    <p:extLst>
      <p:ext uri="{BB962C8B-B14F-4D97-AF65-F5344CB8AC3E}">
        <p14:creationId xmlns:p14="http://schemas.microsoft.com/office/powerpoint/2010/main" val="215469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01099"/>
            <a:ext cx="2057400" cy="492506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201099"/>
            <a:ext cx="6019800" cy="49250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119A4B2-D8A8-4209-8D2C-FB05E948E920}" type="datetime1">
              <a:rPr lang="en-US" smtClean="0"/>
              <a:t>11/14/2018</a:t>
            </a:fld>
            <a:endParaRPr lang="en-US"/>
          </a:p>
        </p:txBody>
      </p:sp>
      <p:sp>
        <p:nvSpPr>
          <p:cNvPr id="7" name="Footer Placeholder 4"/>
          <p:cNvSpPr>
            <a:spLocks noGrp="1"/>
          </p:cNvSpPr>
          <p:nvPr>
            <p:ph type="ftr" sz="quarter" idx="3"/>
          </p:nvPr>
        </p:nvSpPr>
        <p:spPr>
          <a:xfrm>
            <a:off x="2986150" y="6356350"/>
            <a:ext cx="2425357"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anose="020B0604020202020204" pitchFamily="34" charset="0"/>
                <a:ea typeface="+mn-ea"/>
                <a:cs typeface="Arial" panose="020B0604020202020204" pitchFamily="34" charset="0"/>
              </a:defRPr>
            </a:lvl1pPr>
          </a:lstStyle>
          <a:p>
            <a:pPr>
              <a:defRPr/>
            </a:pPr>
            <a:endParaRPr lang="en-US" dirty="0"/>
          </a:p>
        </p:txBody>
      </p:sp>
    </p:spTree>
    <p:extLst>
      <p:ext uri="{BB962C8B-B14F-4D97-AF65-F5344CB8AC3E}">
        <p14:creationId xmlns:p14="http://schemas.microsoft.com/office/powerpoint/2010/main" val="826510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B3F5F1F-08FD-475F-966F-0E63C8B939AD}" type="datetime1">
              <a:rPr lang="en-US" smtClean="0"/>
              <a:t>11/14/2018</a:t>
            </a:fld>
            <a:endParaRPr lang="en-US"/>
          </a:p>
        </p:txBody>
      </p:sp>
      <p:sp>
        <p:nvSpPr>
          <p:cNvPr id="7" name="Footer Placeholder 4"/>
          <p:cNvSpPr>
            <a:spLocks noGrp="1"/>
          </p:cNvSpPr>
          <p:nvPr>
            <p:ph type="ftr" sz="quarter" idx="3"/>
          </p:nvPr>
        </p:nvSpPr>
        <p:spPr>
          <a:xfrm>
            <a:off x="2986150" y="6356350"/>
            <a:ext cx="2425357"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anose="020B0604020202020204" pitchFamily="34" charset="0"/>
                <a:ea typeface="+mn-ea"/>
                <a:cs typeface="Arial" panose="020B0604020202020204" pitchFamily="34" charset="0"/>
              </a:defRPr>
            </a:lvl1pPr>
          </a:lstStyle>
          <a:p>
            <a:pPr>
              <a:defRPr/>
            </a:pPr>
            <a:endParaRPr lang="en-US" dirty="0"/>
          </a:p>
        </p:txBody>
      </p:sp>
    </p:spTree>
    <p:extLst>
      <p:ext uri="{BB962C8B-B14F-4D97-AF65-F5344CB8AC3E}">
        <p14:creationId xmlns:p14="http://schemas.microsoft.com/office/powerpoint/2010/main" val="4257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766406"/>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266219"/>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544BC4F-C47B-4022-BC20-184FFDE045E4}" type="datetime1">
              <a:rPr lang="en-US" smtClean="0"/>
              <a:t>11/14/2018</a:t>
            </a:fld>
            <a:endParaRPr lang="en-US"/>
          </a:p>
        </p:txBody>
      </p:sp>
      <p:sp>
        <p:nvSpPr>
          <p:cNvPr id="7" name="Footer Placeholder 4"/>
          <p:cNvSpPr>
            <a:spLocks noGrp="1"/>
          </p:cNvSpPr>
          <p:nvPr>
            <p:ph type="ftr" sz="quarter" idx="3"/>
          </p:nvPr>
        </p:nvSpPr>
        <p:spPr>
          <a:xfrm>
            <a:off x="2986150" y="6356350"/>
            <a:ext cx="2425357"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anose="020B0604020202020204" pitchFamily="34" charset="0"/>
                <a:ea typeface="+mn-ea"/>
                <a:cs typeface="Arial" panose="020B0604020202020204" pitchFamily="34" charset="0"/>
              </a:defRPr>
            </a:lvl1pPr>
          </a:lstStyle>
          <a:p>
            <a:pPr>
              <a:defRPr/>
            </a:pPr>
            <a:endParaRPr lang="en-US" dirty="0"/>
          </a:p>
        </p:txBody>
      </p:sp>
    </p:spTree>
    <p:extLst>
      <p:ext uri="{BB962C8B-B14F-4D97-AF65-F5344CB8AC3E}">
        <p14:creationId xmlns:p14="http://schemas.microsoft.com/office/powerpoint/2010/main" val="3944886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954696"/>
            <a:ext cx="4038600" cy="41714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54696"/>
            <a:ext cx="4038600" cy="41714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2D179898-410C-48E2-A442-99A79E827DBB}" type="datetime1">
              <a:rPr lang="en-US" smtClean="0"/>
              <a:t>11/14/2018</a:t>
            </a:fld>
            <a:endParaRPr lang="en-US"/>
          </a:p>
        </p:txBody>
      </p:sp>
      <p:sp>
        <p:nvSpPr>
          <p:cNvPr id="8" name="Footer Placeholder 4"/>
          <p:cNvSpPr>
            <a:spLocks noGrp="1"/>
          </p:cNvSpPr>
          <p:nvPr>
            <p:ph type="ftr" sz="quarter" idx="3"/>
          </p:nvPr>
        </p:nvSpPr>
        <p:spPr>
          <a:xfrm>
            <a:off x="2986150" y="6356350"/>
            <a:ext cx="2425357"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anose="020B0604020202020204" pitchFamily="34" charset="0"/>
                <a:ea typeface="+mn-ea"/>
                <a:cs typeface="Arial" panose="020B0604020202020204" pitchFamily="34" charset="0"/>
              </a:defRPr>
            </a:lvl1pPr>
          </a:lstStyle>
          <a:p>
            <a:pPr>
              <a:defRPr/>
            </a:pPr>
            <a:endParaRPr lang="en-US" dirty="0"/>
          </a:p>
        </p:txBody>
      </p:sp>
    </p:spTree>
    <p:extLst>
      <p:ext uri="{BB962C8B-B14F-4D97-AF65-F5344CB8AC3E}">
        <p14:creationId xmlns:p14="http://schemas.microsoft.com/office/powerpoint/2010/main" val="178526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6730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020957"/>
            <a:ext cx="4040188" cy="410520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26730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020957"/>
            <a:ext cx="4041775" cy="410520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BD93A97E-0C22-4290-A996-B890B550C2D6}" type="datetime1">
              <a:rPr lang="en-US" smtClean="0"/>
              <a:t>11/14/2018</a:t>
            </a:fld>
            <a:endParaRPr lang="en-US"/>
          </a:p>
        </p:txBody>
      </p:sp>
      <p:sp>
        <p:nvSpPr>
          <p:cNvPr id="10" name="Footer Placeholder 4"/>
          <p:cNvSpPr>
            <a:spLocks noGrp="1"/>
          </p:cNvSpPr>
          <p:nvPr>
            <p:ph type="ftr" sz="quarter" idx="11"/>
          </p:nvPr>
        </p:nvSpPr>
        <p:spPr>
          <a:xfrm>
            <a:off x="2986150" y="6356350"/>
            <a:ext cx="2425357"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anose="020B0604020202020204" pitchFamily="34" charset="0"/>
                <a:ea typeface="+mn-ea"/>
                <a:cs typeface="Arial" panose="020B0604020202020204" pitchFamily="34" charset="0"/>
              </a:defRPr>
            </a:lvl1pPr>
          </a:lstStyle>
          <a:p>
            <a:pPr>
              <a:defRPr/>
            </a:pPr>
            <a:endParaRPr lang="en-US" dirty="0"/>
          </a:p>
        </p:txBody>
      </p:sp>
    </p:spTree>
    <p:extLst>
      <p:ext uri="{BB962C8B-B14F-4D97-AF65-F5344CB8AC3E}">
        <p14:creationId xmlns:p14="http://schemas.microsoft.com/office/powerpoint/2010/main" val="760394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0316"/>
            <a:ext cx="8229600" cy="670808"/>
          </a:xfrm>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C57A758-60A1-4533-A901-47C372ED26D9}" type="datetime1">
              <a:rPr lang="en-US" smtClean="0"/>
              <a:t>11/14/2018</a:t>
            </a:fld>
            <a:endParaRPr lang="en-US"/>
          </a:p>
        </p:txBody>
      </p:sp>
      <p:sp>
        <p:nvSpPr>
          <p:cNvPr id="6" name="Footer Placeholder 4"/>
          <p:cNvSpPr>
            <a:spLocks noGrp="1"/>
          </p:cNvSpPr>
          <p:nvPr>
            <p:ph type="ftr" sz="quarter" idx="3"/>
          </p:nvPr>
        </p:nvSpPr>
        <p:spPr>
          <a:xfrm>
            <a:off x="2986150" y="6356350"/>
            <a:ext cx="2425357"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anose="020B0604020202020204" pitchFamily="34" charset="0"/>
                <a:ea typeface="+mn-ea"/>
                <a:cs typeface="Arial" panose="020B0604020202020204" pitchFamily="34" charset="0"/>
              </a:defRPr>
            </a:lvl1pPr>
          </a:lstStyle>
          <a:p>
            <a:pPr>
              <a:defRPr/>
            </a:pPr>
            <a:endParaRPr lang="en-US" dirty="0"/>
          </a:p>
        </p:txBody>
      </p:sp>
    </p:spTree>
    <p:extLst>
      <p:ext uri="{BB962C8B-B14F-4D97-AF65-F5344CB8AC3E}">
        <p14:creationId xmlns:p14="http://schemas.microsoft.com/office/powerpoint/2010/main" val="87628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3BF625D-C64B-460F-BB99-AF668448D607}" type="datetime1">
              <a:rPr lang="en-US" smtClean="0"/>
              <a:t>11/14/2018</a:t>
            </a:fld>
            <a:endParaRPr lang="en-US"/>
          </a:p>
        </p:txBody>
      </p:sp>
      <p:sp>
        <p:nvSpPr>
          <p:cNvPr id="5" name="Footer Placeholder 4"/>
          <p:cNvSpPr>
            <a:spLocks noGrp="1"/>
          </p:cNvSpPr>
          <p:nvPr>
            <p:ph type="ftr" sz="quarter" idx="3"/>
          </p:nvPr>
        </p:nvSpPr>
        <p:spPr>
          <a:xfrm>
            <a:off x="2986150" y="6356350"/>
            <a:ext cx="2425357"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anose="020B0604020202020204" pitchFamily="34" charset="0"/>
                <a:ea typeface="+mn-ea"/>
                <a:cs typeface="Arial" panose="020B0604020202020204" pitchFamily="34" charset="0"/>
              </a:defRPr>
            </a:lvl1pPr>
          </a:lstStyle>
          <a:p>
            <a:pPr>
              <a:defRPr/>
            </a:pPr>
            <a:endParaRPr lang="en-US" dirty="0"/>
          </a:p>
        </p:txBody>
      </p:sp>
    </p:spTree>
    <p:extLst>
      <p:ext uri="{BB962C8B-B14F-4D97-AF65-F5344CB8AC3E}">
        <p14:creationId xmlns:p14="http://schemas.microsoft.com/office/powerpoint/2010/main" val="2779307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42526"/>
            <a:ext cx="3008313" cy="703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242526"/>
            <a:ext cx="5111750" cy="4883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070861"/>
            <a:ext cx="3008313" cy="405530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70DF05D-7199-4089-81D7-D962BB60794C}" type="datetime1">
              <a:rPr lang="en-US" smtClean="0"/>
              <a:t>11/14/2018</a:t>
            </a:fld>
            <a:endParaRPr lang="en-US"/>
          </a:p>
        </p:txBody>
      </p:sp>
      <p:sp>
        <p:nvSpPr>
          <p:cNvPr id="8" name="Footer Placeholder 4"/>
          <p:cNvSpPr>
            <a:spLocks noGrp="1"/>
          </p:cNvSpPr>
          <p:nvPr>
            <p:ph type="ftr" sz="quarter" idx="3"/>
          </p:nvPr>
        </p:nvSpPr>
        <p:spPr>
          <a:xfrm>
            <a:off x="2986150" y="6356350"/>
            <a:ext cx="2425357"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anose="020B0604020202020204" pitchFamily="34" charset="0"/>
                <a:ea typeface="+mn-ea"/>
                <a:cs typeface="Arial" panose="020B0604020202020204" pitchFamily="34" charset="0"/>
              </a:defRPr>
            </a:lvl1pPr>
          </a:lstStyle>
          <a:p>
            <a:pPr>
              <a:defRPr/>
            </a:pPr>
            <a:endParaRPr lang="en-US" dirty="0"/>
          </a:p>
        </p:txBody>
      </p:sp>
    </p:spTree>
    <p:extLst>
      <p:ext uri="{BB962C8B-B14F-4D97-AF65-F5344CB8AC3E}">
        <p14:creationId xmlns:p14="http://schemas.microsoft.com/office/powerpoint/2010/main" val="405940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786794"/>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828800" y="1242515"/>
            <a:ext cx="5486400" cy="347125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5353532"/>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7B239E2-DA2A-405C-A691-2B240345DA1D}" type="datetime1">
              <a:rPr lang="en-US" smtClean="0"/>
              <a:t>11/14/2018</a:t>
            </a:fld>
            <a:endParaRPr lang="en-US"/>
          </a:p>
        </p:txBody>
      </p:sp>
      <p:sp>
        <p:nvSpPr>
          <p:cNvPr id="8" name="Footer Placeholder 4"/>
          <p:cNvSpPr>
            <a:spLocks noGrp="1"/>
          </p:cNvSpPr>
          <p:nvPr>
            <p:ph type="ftr" sz="quarter" idx="3"/>
          </p:nvPr>
        </p:nvSpPr>
        <p:spPr>
          <a:xfrm>
            <a:off x="2986150" y="6356350"/>
            <a:ext cx="2425357"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anose="020B0604020202020204" pitchFamily="34" charset="0"/>
                <a:ea typeface="+mn-ea"/>
                <a:cs typeface="Arial" panose="020B0604020202020204" pitchFamily="34" charset="0"/>
              </a:defRPr>
            </a:lvl1pPr>
          </a:lstStyle>
          <a:p>
            <a:pPr>
              <a:defRPr/>
            </a:pPr>
            <a:endParaRPr lang="en-US" dirty="0"/>
          </a:p>
        </p:txBody>
      </p:sp>
    </p:spTree>
    <p:extLst>
      <p:ext uri="{BB962C8B-B14F-4D97-AF65-F5344CB8AC3E}">
        <p14:creationId xmlns:p14="http://schemas.microsoft.com/office/powerpoint/2010/main" val="1214909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Univ Logos separated graphic.jpg"/>
          <p:cNvPicPr>
            <a:picLocks noChangeAspect="1"/>
          </p:cNvPicPr>
          <p:nvPr userDrawn="1"/>
        </p:nvPicPr>
        <p:blipFill rotWithShape="1">
          <a:blip r:embed="rId13">
            <a:extLst>
              <a:ext uri="{28A0092B-C50C-407E-A947-70E740481C1C}">
                <a14:useLocalDpi xmlns:a14="http://schemas.microsoft.com/office/drawing/2010/main" val="0"/>
              </a:ext>
            </a:extLst>
          </a:blip>
          <a:srcRect t="10772" b="13134"/>
          <a:stretch/>
        </p:blipFill>
        <p:spPr>
          <a:xfrm>
            <a:off x="6282882" y="6183947"/>
            <a:ext cx="2514600" cy="628713"/>
          </a:xfrm>
          <a:prstGeom prst="rect">
            <a:avLst/>
          </a:prstGeom>
        </p:spPr>
      </p:pic>
      <p:sp>
        <p:nvSpPr>
          <p:cNvPr id="1026" name="Title Placeholder 1"/>
          <p:cNvSpPr>
            <a:spLocks noGrp="1"/>
          </p:cNvSpPr>
          <p:nvPr>
            <p:ph type="title"/>
          </p:nvPr>
        </p:nvSpPr>
        <p:spPr bwMode="auto">
          <a:xfrm>
            <a:off x="457200" y="1040929"/>
            <a:ext cx="8229600" cy="67080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Headline Line </a:t>
            </a:r>
            <a:r>
              <a:rPr lang="en-US" dirty="0" smtClean="0"/>
              <a:t>One</a:t>
            </a:r>
            <a:endParaRPr lang="en-US" dirty="0"/>
          </a:p>
        </p:txBody>
      </p:sp>
      <p:sp>
        <p:nvSpPr>
          <p:cNvPr id="1027" name="Text Placeholder 2"/>
          <p:cNvSpPr>
            <a:spLocks noGrp="1"/>
          </p:cNvSpPr>
          <p:nvPr>
            <p:ph type="body" idx="1"/>
          </p:nvPr>
        </p:nvSpPr>
        <p:spPr bwMode="auto">
          <a:xfrm>
            <a:off x="457200" y="1932611"/>
            <a:ext cx="8229600" cy="41493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Arial" panose="020B0604020202020204" pitchFamily="34" charset="0"/>
                <a:ea typeface="+mn-ea"/>
                <a:cs typeface="Arial" panose="020B0604020202020204" pitchFamily="34" charset="0"/>
              </a:defRPr>
            </a:lvl1pPr>
          </a:lstStyle>
          <a:p>
            <a:pPr>
              <a:defRPr/>
            </a:pPr>
            <a:fld id="{B6593B4E-5725-4A71-810D-FF2CE7E35872}" type="datetime1">
              <a:rPr lang="en-US" smtClean="0"/>
              <a:t>11/14/2018</a:t>
            </a:fld>
            <a:endParaRPr lang="en-US" dirty="0"/>
          </a:p>
        </p:txBody>
      </p:sp>
      <p:pic>
        <p:nvPicPr>
          <p:cNvPr id="9" name="Picture 8" descr="NCCooperativeExtension-Block.jp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90500" y="190500"/>
            <a:ext cx="2743200" cy="535516"/>
          </a:xfrm>
          <a:prstGeom prst="rect">
            <a:avLst/>
          </a:prstGeom>
        </p:spPr>
      </p:pic>
      <p:sp>
        <p:nvSpPr>
          <p:cNvPr id="13" name="Footer Placeholder 4"/>
          <p:cNvSpPr>
            <a:spLocks noGrp="1"/>
          </p:cNvSpPr>
          <p:nvPr>
            <p:ph type="ftr" sz="quarter" idx="3"/>
          </p:nvPr>
        </p:nvSpPr>
        <p:spPr>
          <a:xfrm>
            <a:off x="2986150" y="6356350"/>
            <a:ext cx="2425357"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anose="020B0604020202020204" pitchFamily="34" charset="0"/>
                <a:ea typeface="+mn-ea"/>
                <a:cs typeface="Arial" panose="020B0604020202020204" pitchFamily="34" charset="0"/>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fontAlgn="base" hangingPunct="1">
        <a:spcBef>
          <a:spcPct val="0"/>
        </a:spcBef>
        <a:spcAft>
          <a:spcPct val="0"/>
        </a:spcAft>
        <a:defRPr sz="3200" b="1" kern="1200">
          <a:solidFill>
            <a:schemeClr val="tx1"/>
          </a:solidFill>
          <a:latin typeface="Arial"/>
          <a:ea typeface="ＭＳ Ｐゴシック" charset="0"/>
          <a:cs typeface="Arial"/>
        </a:defRPr>
      </a:lvl1pPr>
      <a:lvl2pPr algn="ctr" defTabSz="457200" rtl="0" eaLnBrk="1" fontAlgn="base" hangingPunct="1">
        <a:spcBef>
          <a:spcPct val="0"/>
        </a:spcBef>
        <a:spcAft>
          <a:spcPct val="0"/>
        </a:spcAft>
        <a:defRPr sz="3200" b="1">
          <a:solidFill>
            <a:schemeClr val="tx1"/>
          </a:solidFill>
          <a:latin typeface="Arial" charset="0"/>
          <a:ea typeface="ＭＳ Ｐゴシック" charset="0"/>
        </a:defRPr>
      </a:lvl2pPr>
      <a:lvl3pPr algn="ctr" defTabSz="457200" rtl="0" eaLnBrk="1" fontAlgn="base" hangingPunct="1">
        <a:spcBef>
          <a:spcPct val="0"/>
        </a:spcBef>
        <a:spcAft>
          <a:spcPct val="0"/>
        </a:spcAft>
        <a:defRPr sz="3200" b="1">
          <a:solidFill>
            <a:schemeClr val="tx1"/>
          </a:solidFill>
          <a:latin typeface="Arial" charset="0"/>
          <a:ea typeface="ＭＳ Ｐゴシック" charset="0"/>
        </a:defRPr>
      </a:lvl3pPr>
      <a:lvl4pPr algn="ctr" defTabSz="457200" rtl="0" eaLnBrk="1" fontAlgn="base" hangingPunct="1">
        <a:spcBef>
          <a:spcPct val="0"/>
        </a:spcBef>
        <a:spcAft>
          <a:spcPct val="0"/>
        </a:spcAft>
        <a:defRPr sz="3200" b="1">
          <a:solidFill>
            <a:schemeClr val="tx1"/>
          </a:solidFill>
          <a:latin typeface="Arial" charset="0"/>
          <a:ea typeface="ＭＳ Ｐゴシック" charset="0"/>
        </a:defRPr>
      </a:lvl4pPr>
      <a:lvl5pPr algn="ctr" defTabSz="457200" rtl="0" eaLnBrk="1" fontAlgn="base" hangingPunct="1">
        <a:spcBef>
          <a:spcPct val="0"/>
        </a:spcBef>
        <a:spcAft>
          <a:spcPct val="0"/>
        </a:spcAft>
        <a:defRPr sz="3200" b="1">
          <a:solidFill>
            <a:schemeClr val="tx1"/>
          </a:solidFill>
          <a:latin typeface="Arial" charset="0"/>
          <a:ea typeface="ＭＳ Ｐゴシック" charset="0"/>
        </a:defRPr>
      </a:lvl5pPr>
      <a:lvl6pPr marL="457200" algn="ctr" defTabSz="457200" rtl="0" eaLnBrk="1" fontAlgn="base" hangingPunct="1">
        <a:spcBef>
          <a:spcPct val="0"/>
        </a:spcBef>
        <a:spcAft>
          <a:spcPct val="0"/>
        </a:spcAft>
        <a:defRPr sz="3200" b="1">
          <a:solidFill>
            <a:schemeClr val="tx1"/>
          </a:solidFill>
          <a:latin typeface="Arial" charset="0"/>
          <a:ea typeface="ＭＳ Ｐゴシック" charset="0"/>
        </a:defRPr>
      </a:lvl6pPr>
      <a:lvl7pPr marL="914400" algn="ctr" defTabSz="457200" rtl="0" eaLnBrk="1" fontAlgn="base" hangingPunct="1">
        <a:spcBef>
          <a:spcPct val="0"/>
        </a:spcBef>
        <a:spcAft>
          <a:spcPct val="0"/>
        </a:spcAft>
        <a:defRPr sz="3200" b="1">
          <a:solidFill>
            <a:schemeClr val="tx1"/>
          </a:solidFill>
          <a:latin typeface="Arial" charset="0"/>
          <a:ea typeface="ＭＳ Ｐゴシック" charset="0"/>
        </a:defRPr>
      </a:lvl7pPr>
      <a:lvl8pPr marL="1371600" algn="ctr" defTabSz="457200" rtl="0" eaLnBrk="1" fontAlgn="base" hangingPunct="1">
        <a:spcBef>
          <a:spcPct val="0"/>
        </a:spcBef>
        <a:spcAft>
          <a:spcPct val="0"/>
        </a:spcAft>
        <a:defRPr sz="3200" b="1">
          <a:solidFill>
            <a:schemeClr val="tx1"/>
          </a:solidFill>
          <a:latin typeface="Arial" charset="0"/>
          <a:ea typeface="ＭＳ Ｐゴシック" charset="0"/>
        </a:defRPr>
      </a:lvl8pPr>
      <a:lvl9pPr marL="1828800" algn="ctr" defTabSz="457200" rtl="0" eaLnBrk="1" fontAlgn="base" hangingPunct="1">
        <a:spcBef>
          <a:spcPct val="0"/>
        </a:spcBef>
        <a:spcAft>
          <a:spcPct val="0"/>
        </a:spcAft>
        <a:defRPr sz="3200" b="1">
          <a:solidFill>
            <a:schemeClr val="tx1"/>
          </a:solidFill>
          <a:latin typeface="Arial"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charset="0"/>
        <a:buChar char="•"/>
        <a:defRPr kern="1200">
          <a:solidFill>
            <a:schemeClr val="tx1"/>
          </a:solidFill>
          <a:latin typeface="Arial"/>
          <a:ea typeface="ＭＳ Ｐゴシック" charset="0"/>
          <a:cs typeface="Arial"/>
        </a:defRPr>
      </a:lvl3pPr>
      <a:lvl4pPr marL="1600200" indent="-228600" algn="l" defTabSz="457200" rtl="0" eaLnBrk="1" fontAlgn="base" hangingPunct="1">
        <a:spcBef>
          <a:spcPct val="20000"/>
        </a:spcBef>
        <a:spcAft>
          <a:spcPct val="0"/>
        </a:spcAft>
        <a:buFont typeface="Arial" charset="0"/>
        <a:buChar char="–"/>
        <a:defRPr sz="1400" kern="1200">
          <a:solidFill>
            <a:schemeClr val="tx1"/>
          </a:solidFill>
          <a:latin typeface="Arial"/>
          <a:ea typeface="ＭＳ Ｐゴシック" charset="0"/>
          <a:cs typeface="Arial"/>
        </a:defRPr>
      </a:lvl4pPr>
      <a:lvl5pPr marL="2057400" indent="-228600" algn="l" defTabSz="457200" rtl="0" eaLnBrk="1" fontAlgn="base" hangingPunct="1">
        <a:spcBef>
          <a:spcPct val="20000"/>
        </a:spcBef>
        <a:spcAft>
          <a:spcPct val="0"/>
        </a:spcAft>
        <a:buFont typeface="Arial" charset="0"/>
        <a:buChar char="»"/>
        <a:defRPr sz="1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gvanderh@ncsu.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le 1"/>
          <p:cNvSpPr>
            <a:spLocks noGrp="1"/>
          </p:cNvSpPr>
          <p:nvPr>
            <p:ph type="ctrTitle"/>
          </p:nvPr>
        </p:nvSpPr>
        <p:spPr/>
        <p:txBody>
          <a:bodyPr/>
          <a:lstStyle/>
          <a:p>
            <a:r>
              <a:rPr lang="en-US" dirty="0" smtClean="0">
                <a:latin typeface="Arial" charset="0"/>
              </a:rPr>
              <a:t>Tax Cuts and Jobs Act: Ag Tax Update</a:t>
            </a:r>
            <a:br>
              <a:rPr lang="en-US" dirty="0" smtClean="0">
                <a:latin typeface="Arial" charset="0"/>
              </a:rPr>
            </a:br>
            <a:r>
              <a:rPr lang="en-US" dirty="0" smtClean="0">
                <a:latin typeface="Arial" charset="0"/>
              </a:rPr>
              <a:t>November 14, 2018</a:t>
            </a:r>
            <a:endParaRPr lang="en-US" dirty="0">
              <a:latin typeface="Arial" charset="0"/>
            </a:endParaRPr>
          </a:p>
        </p:txBody>
      </p:sp>
      <p:sp>
        <p:nvSpPr>
          <p:cNvPr id="3" name="Subtitle 2"/>
          <p:cNvSpPr>
            <a:spLocks noGrp="1"/>
          </p:cNvSpPr>
          <p:nvPr>
            <p:ph type="subTitle" idx="1"/>
          </p:nvPr>
        </p:nvSpPr>
        <p:spPr/>
        <p:txBody>
          <a:bodyPr rtlCol="0">
            <a:normAutofit lnSpcReduction="10000"/>
          </a:bodyPr>
          <a:lstStyle/>
          <a:p>
            <a:pPr fontAlgn="auto">
              <a:spcAft>
                <a:spcPts val="0"/>
              </a:spcAft>
              <a:buFont typeface="Arial"/>
              <a:buNone/>
              <a:defRPr/>
            </a:pPr>
            <a:r>
              <a:rPr lang="en-US" dirty="0" smtClean="0">
                <a:ea typeface="+mn-ea"/>
              </a:rPr>
              <a:t>Guido van der Hoeven, EA</a:t>
            </a:r>
          </a:p>
          <a:p>
            <a:pPr fontAlgn="auto">
              <a:spcAft>
                <a:spcPts val="0"/>
              </a:spcAft>
              <a:buFont typeface="Arial"/>
              <a:buNone/>
              <a:defRPr/>
            </a:pPr>
            <a:r>
              <a:rPr lang="en-US" dirty="0" smtClean="0">
                <a:ea typeface="+mn-ea"/>
              </a:rPr>
              <a:t>Extension Specialist / Sr. Lecturer</a:t>
            </a:r>
          </a:p>
          <a:p>
            <a:pPr fontAlgn="auto">
              <a:spcAft>
                <a:spcPts val="0"/>
              </a:spcAft>
              <a:buFont typeface="Arial"/>
              <a:buNone/>
              <a:defRPr/>
            </a:pPr>
            <a:r>
              <a:rPr lang="en-US" dirty="0" smtClean="0">
                <a:ea typeface="+mn-ea"/>
              </a:rPr>
              <a:t>Dept. Agricultural and Resource Economics</a:t>
            </a:r>
          </a:p>
          <a:p>
            <a:pPr fontAlgn="auto">
              <a:spcAft>
                <a:spcPts val="0"/>
              </a:spcAft>
              <a:buFont typeface="Arial"/>
              <a:buNone/>
              <a:defRPr/>
            </a:pPr>
            <a:r>
              <a:rPr lang="en-US" dirty="0" smtClean="0">
                <a:ea typeface="+mn-ea"/>
              </a:rPr>
              <a:t>NC State University</a:t>
            </a:r>
            <a:endParaRPr lang="en-US" dirty="0">
              <a:ea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3817"/>
            <a:ext cx="8229600" cy="594360"/>
          </a:xfrm>
        </p:spPr>
        <p:txBody>
          <a:bodyPr/>
          <a:lstStyle/>
          <a:p>
            <a:r>
              <a:rPr lang="en-US" dirty="0" smtClean="0"/>
              <a:t>199A Example</a:t>
            </a:r>
            <a:endParaRPr lang="en-US" dirty="0"/>
          </a:p>
        </p:txBody>
      </p:sp>
      <p:sp>
        <p:nvSpPr>
          <p:cNvPr id="3" name="Content Placeholder 2"/>
          <p:cNvSpPr>
            <a:spLocks noGrp="1"/>
          </p:cNvSpPr>
          <p:nvPr>
            <p:ph idx="1"/>
          </p:nvPr>
        </p:nvSpPr>
        <p:spPr>
          <a:xfrm>
            <a:off x="457200" y="1408177"/>
            <a:ext cx="8229600" cy="4673815"/>
          </a:xfrm>
        </p:spPr>
        <p:txBody>
          <a:bodyPr/>
          <a:lstStyle/>
          <a:p>
            <a:r>
              <a:rPr lang="en-US" dirty="0" smtClean="0"/>
              <a:t>John raises calves to finish weights and sells market animals through private sales.  John’s net farm profit was $20,000.  John’s AGI is $65,000.  John is single. </a:t>
            </a:r>
            <a:endParaRPr lang="en-US" dirty="0"/>
          </a:p>
          <a:p>
            <a:r>
              <a:rPr lang="en-US" dirty="0" smtClean="0"/>
              <a:t>John’s tentative QBI deduction is $4,000</a:t>
            </a:r>
          </a:p>
          <a:p>
            <a:r>
              <a:rPr lang="en-US" dirty="0" smtClean="0"/>
              <a:t>John’s AGI 	$65,000</a:t>
            </a:r>
          </a:p>
          <a:p>
            <a:r>
              <a:rPr lang="en-US" dirty="0" smtClean="0"/>
              <a:t>Less STD 		 (12,000)</a:t>
            </a:r>
          </a:p>
          <a:p>
            <a:r>
              <a:rPr lang="en-US" dirty="0" smtClean="0"/>
              <a:t>Less QBI		</a:t>
            </a:r>
            <a:r>
              <a:rPr lang="en-US" u="sng" dirty="0" smtClean="0"/>
              <a:t>   (4,000)</a:t>
            </a:r>
          </a:p>
          <a:p>
            <a:endParaRPr lang="en-US" dirty="0"/>
          </a:p>
          <a:p>
            <a:r>
              <a:rPr lang="en-US" dirty="0" smtClean="0"/>
              <a:t>Taxable Income: $49,000</a:t>
            </a:r>
          </a:p>
          <a:p>
            <a:endParaRPr lang="en-US" dirty="0"/>
          </a:p>
          <a:p>
            <a:r>
              <a:rPr lang="en-US" dirty="0" smtClean="0"/>
              <a:t>QBI Deduction does not apply against SE or NITT tax</a:t>
            </a:r>
            <a:endParaRPr lang="en-US" dirty="0"/>
          </a:p>
        </p:txBody>
      </p:sp>
    </p:spTree>
    <p:extLst>
      <p:ext uri="{BB962C8B-B14F-4D97-AF65-F5344CB8AC3E}">
        <p14:creationId xmlns:p14="http://schemas.microsoft.com/office/powerpoint/2010/main" val="948121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Changes</a:t>
            </a:r>
            <a:endParaRPr lang="en-US" dirty="0"/>
          </a:p>
        </p:txBody>
      </p:sp>
      <p:sp>
        <p:nvSpPr>
          <p:cNvPr id="3" name="Content Placeholder 2"/>
          <p:cNvSpPr>
            <a:spLocks noGrp="1"/>
          </p:cNvSpPr>
          <p:nvPr>
            <p:ph idx="1"/>
          </p:nvPr>
        </p:nvSpPr>
        <p:spPr/>
        <p:txBody>
          <a:bodyPr/>
          <a:lstStyle/>
          <a:p>
            <a:r>
              <a:rPr lang="en-US" dirty="0" smtClean="0"/>
              <a:t>Personal Casualty and Theft Losses</a:t>
            </a:r>
          </a:p>
          <a:p>
            <a:r>
              <a:rPr lang="en-US" dirty="0" smtClean="0"/>
              <a:t>For tax years beginning after December 31, 2017 and before January 1, 2026, </a:t>
            </a:r>
          </a:p>
          <a:p>
            <a:pPr lvl="1"/>
            <a:r>
              <a:rPr lang="en-US" dirty="0" smtClean="0"/>
              <a:t>Are suspended, except for personal casualty losses incurred in a Federally-declared disaster.</a:t>
            </a:r>
          </a:p>
          <a:p>
            <a:pPr lvl="2"/>
            <a:r>
              <a:rPr lang="en-US" dirty="0" smtClean="0"/>
              <a:t>36 Counties from Hurricanes Florence/Michael</a:t>
            </a:r>
          </a:p>
        </p:txBody>
      </p:sp>
    </p:spTree>
    <p:extLst>
      <p:ext uri="{BB962C8B-B14F-4D97-AF65-F5344CB8AC3E}">
        <p14:creationId xmlns:p14="http://schemas.microsoft.com/office/powerpoint/2010/main" val="657670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Changes</a:t>
            </a:r>
            <a:endParaRPr lang="en-US" dirty="0"/>
          </a:p>
        </p:txBody>
      </p:sp>
      <p:sp>
        <p:nvSpPr>
          <p:cNvPr id="3" name="Content Placeholder 2"/>
          <p:cNvSpPr>
            <a:spLocks noGrp="1"/>
          </p:cNvSpPr>
          <p:nvPr>
            <p:ph idx="1"/>
          </p:nvPr>
        </p:nvSpPr>
        <p:spPr/>
        <p:txBody>
          <a:bodyPr/>
          <a:lstStyle/>
          <a:p>
            <a:r>
              <a:rPr lang="en-US" dirty="0" smtClean="0"/>
              <a:t>Child Tax Credit</a:t>
            </a:r>
          </a:p>
          <a:p>
            <a:pPr lvl="1"/>
            <a:r>
              <a:rPr lang="en-US" dirty="0" smtClean="0"/>
              <a:t>New law increases to $2,000 from $1,000 for each qualifying child under 17 years of age.</a:t>
            </a:r>
          </a:p>
          <a:p>
            <a:pPr lvl="2"/>
            <a:r>
              <a:rPr lang="en-US" dirty="0" smtClean="0"/>
              <a:t>AGI phase outs apply</a:t>
            </a:r>
          </a:p>
          <a:p>
            <a:pPr lvl="2"/>
            <a:r>
              <a:rPr lang="en-US" dirty="0" smtClean="0"/>
              <a:t>Refundable amount increased to $1,400 per qualifying child</a:t>
            </a:r>
          </a:p>
          <a:p>
            <a:pPr lvl="2"/>
            <a:r>
              <a:rPr lang="en-US" dirty="0" smtClean="0"/>
              <a:t>SSN required for each child</a:t>
            </a:r>
          </a:p>
          <a:p>
            <a:pPr lvl="1"/>
            <a:r>
              <a:rPr lang="en-US" dirty="0" smtClean="0"/>
              <a:t>Non-child dependent was added under the new law for an amount of $500.</a:t>
            </a:r>
          </a:p>
        </p:txBody>
      </p:sp>
    </p:spTree>
    <p:extLst>
      <p:ext uri="{BB962C8B-B14F-4D97-AF65-F5344CB8AC3E}">
        <p14:creationId xmlns:p14="http://schemas.microsoft.com/office/powerpoint/2010/main" val="2307255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Changes</a:t>
            </a:r>
            <a:endParaRPr lang="en-US" dirty="0"/>
          </a:p>
        </p:txBody>
      </p:sp>
      <p:sp>
        <p:nvSpPr>
          <p:cNvPr id="3" name="Content Placeholder 2"/>
          <p:cNvSpPr>
            <a:spLocks noGrp="1"/>
          </p:cNvSpPr>
          <p:nvPr>
            <p:ph idx="1"/>
          </p:nvPr>
        </p:nvSpPr>
        <p:spPr/>
        <p:txBody>
          <a:bodyPr/>
          <a:lstStyle/>
          <a:p>
            <a:r>
              <a:rPr lang="en-US" dirty="0" smtClean="0"/>
              <a:t>Itemized Deduction Changes for tax years beginning after December 31, 2017 and before January 1, 2026:</a:t>
            </a:r>
          </a:p>
          <a:p>
            <a:pPr lvl="1"/>
            <a:r>
              <a:rPr lang="en-US" dirty="0" smtClean="0"/>
              <a:t>A Taxpayer may deduct State, Local and foreign property taxes, and State and local income taxes to a cap of $10,000 or $5,000 (MFS)</a:t>
            </a:r>
          </a:p>
          <a:p>
            <a:pPr lvl="1"/>
            <a:r>
              <a:rPr lang="en-US" dirty="0" smtClean="0"/>
              <a:t>Mortgage Interest is allowed subject to indebtedness limitations $750,000 ($375,000 MFS)</a:t>
            </a:r>
          </a:p>
          <a:p>
            <a:pPr lvl="1"/>
            <a:r>
              <a:rPr lang="en-US" dirty="0" smtClean="0"/>
              <a:t>Home equity mortgage interest deduction is suspended.</a:t>
            </a:r>
          </a:p>
        </p:txBody>
      </p:sp>
    </p:spTree>
    <p:extLst>
      <p:ext uri="{BB962C8B-B14F-4D97-AF65-F5344CB8AC3E}">
        <p14:creationId xmlns:p14="http://schemas.microsoft.com/office/powerpoint/2010/main" val="2969379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Changes</a:t>
            </a:r>
            <a:endParaRPr lang="en-US" dirty="0"/>
          </a:p>
        </p:txBody>
      </p:sp>
      <p:sp>
        <p:nvSpPr>
          <p:cNvPr id="3" name="Content Placeholder 2"/>
          <p:cNvSpPr>
            <a:spLocks noGrp="1"/>
          </p:cNvSpPr>
          <p:nvPr>
            <p:ph idx="1"/>
          </p:nvPr>
        </p:nvSpPr>
        <p:spPr/>
        <p:txBody>
          <a:bodyPr/>
          <a:lstStyle/>
          <a:p>
            <a:r>
              <a:rPr lang="en-US" dirty="0" smtClean="0"/>
              <a:t>Charitable Contribution Deduction Limitation Increased</a:t>
            </a:r>
          </a:p>
          <a:p>
            <a:pPr lvl="1"/>
            <a:r>
              <a:rPr lang="en-US" dirty="0" smtClean="0"/>
              <a:t>Beginning for tax years after December 31, 2017 and before January 1, 2026, the contribution limit is increased to 60% for cash donations.</a:t>
            </a:r>
          </a:p>
          <a:p>
            <a:pPr lvl="2"/>
            <a:r>
              <a:rPr lang="en-US" dirty="0" smtClean="0"/>
              <a:t>Example: AGI = $100,000, limit is now $60,000, any carry over of excess contributions can be carried forward five years.</a:t>
            </a:r>
          </a:p>
          <a:p>
            <a:pPr lvl="2"/>
            <a:endParaRPr lang="en-US" dirty="0"/>
          </a:p>
          <a:p>
            <a:pPr marL="914400" lvl="2" indent="0">
              <a:buNone/>
            </a:pPr>
            <a:r>
              <a:rPr lang="en-US" sz="2400" dirty="0" smtClean="0"/>
              <a:t>The rule for contemporaneous written acknowledgment (CWA) has been repealed for tax years beginning after December 31, 2016.</a:t>
            </a:r>
          </a:p>
        </p:txBody>
      </p:sp>
    </p:spTree>
    <p:extLst>
      <p:ext uri="{BB962C8B-B14F-4D97-AF65-F5344CB8AC3E}">
        <p14:creationId xmlns:p14="http://schemas.microsoft.com/office/powerpoint/2010/main" val="3587571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Suspended Deductions</a:t>
            </a:r>
            <a:endParaRPr lang="en-US" dirty="0"/>
          </a:p>
        </p:txBody>
      </p:sp>
      <p:sp>
        <p:nvSpPr>
          <p:cNvPr id="3" name="Content Placeholder 2"/>
          <p:cNvSpPr>
            <a:spLocks noGrp="1"/>
          </p:cNvSpPr>
          <p:nvPr>
            <p:ph idx="1"/>
          </p:nvPr>
        </p:nvSpPr>
        <p:spPr/>
        <p:txBody>
          <a:bodyPr/>
          <a:lstStyle/>
          <a:p>
            <a:r>
              <a:rPr lang="en-US" dirty="0" smtClean="0"/>
              <a:t>Alimony Deduction after December 31, 2018</a:t>
            </a:r>
          </a:p>
          <a:p>
            <a:r>
              <a:rPr lang="en-US" dirty="0" smtClean="0"/>
              <a:t>Miscellaneous Itemized Deductions (2% floor)</a:t>
            </a:r>
          </a:p>
          <a:p>
            <a:r>
              <a:rPr lang="en-US" dirty="0" smtClean="0"/>
              <a:t>Qualified Bicycle Commuting Exclusion</a:t>
            </a:r>
          </a:p>
          <a:p>
            <a:r>
              <a:rPr lang="en-US" dirty="0" smtClean="0"/>
              <a:t>Moving Expense Reimbursements</a:t>
            </a:r>
          </a:p>
          <a:p>
            <a:r>
              <a:rPr lang="en-US" dirty="0" smtClean="0"/>
              <a:t>“Pease” Limitations on Itemized Deductions</a:t>
            </a:r>
          </a:p>
          <a:p>
            <a:r>
              <a:rPr lang="en-US" dirty="0" smtClean="0"/>
              <a:t>Moving Expenses Deduction</a:t>
            </a:r>
          </a:p>
          <a:p>
            <a:r>
              <a:rPr lang="en-US" dirty="0" smtClean="0"/>
              <a:t>Living Expenses of Members of CONGRESS</a:t>
            </a:r>
          </a:p>
          <a:p>
            <a:pPr marL="0" indent="0">
              <a:buNone/>
            </a:pPr>
            <a:endParaRPr lang="en-US" dirty="0"/>
          </a:p>
          <a:p>
            <a:pPr marL="0" indent="0">
              <a:buNone/>
            </a:pPr>
            <a:r>
              <a:rPr lang="en-US" dirty="0" smtClean="0"/>
              <a:t>Repeal of OBAMACARE Individual Mandate after 12/31/2018</a:t>
            </a:r>
            <a:endParaRPr lang="en-US" dirty="0"/>
          </a:p>
        </p:txBody>
      </p:sp>
    </p:spTree>
    <p:extLst>
      <p:ext uri="{BB962C8B-B14F-4D97-AF65-F5344CB8AC3E}">
        <p14:creationId xmlns:p14="http://schemas.microsoft.com/office/powerpoint/2010/main" val="2406109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Gift and Estate Tax</a:t>
            </a:r>
            <a:endParaRPr lang="en-US" dirty="0"/>
          </a:p>
        </p:txBody>
      </p:sp>
      <p:sp>
        <p:nvSpPr>
          <p:cNvPr id="3" name="Content Placeholder 2"/>
          <p:cNvSpPr>
            <a:spLocks noGrp="1"/>
          </p:cNvSpPr>
          <p:nvPr>
            <p:ph idx="1"/>
          </p:nvPr>
        </p:nvSpPr>
        <p:spPr/>
        <p:txBody>
          <a:bodyPr/>
          <a:lstStyle/>
          <a:p>
            <a:r>
              <a:rPr lang="en-US" dirty="0" smtClean="0"/>
              <a:t>Gift Tax Exclusion Amounts for </a:t>
            </a:r>
            <a:r>
              <a:rPr lang="en-US" dirty="0"/>
              <a:t>tax years beginning after December 31, 2017 and before January 1, 2026:</a:t>
            </a:r>
          </a:p>
          <a:p>
            <a:pPr lvl="1"/>
            <a:r>
              <a:rPr lang="en-US" dirty="0" smtClean="0"/>
              <a:t>Annual Exclusion $15,000</a:t>
            </a:r>
          </a:p>
          <a:p>
            <a:pPr lvl="1"/>
            <a:r>
              <a:rPr lang="en-US" dirty="0" smtClean="0"/>
              <a:t>Lifetime Exclusion: $11.18 million ($22.36 per married couple)</a:t>
            </a:r>
          </a:p>
          <a:p>
            <a:r>
              <a:rPr lang="en-US" dirty="0" smtClean="0"/>
              <a:t>Step-up to FMV is retained</a:t>
            </a:r>
          </a:p>
          <a:p>
            <a:r>
              <a:rPr lang="en-US" dirty="0" smtClean="0"/>
              <a:t>Estate Exclusion Amount for tax years beginning after December 31, 2017 and before January 1, 2026:</a:t>
            </a:r>
          </a:p>
          <a:p>
            <a:pPr lvl="1"/>
            <a:r>
              <a:rPr lang="en-US" dirty="0" smtClean="0"/>
              <a:t>$11.18 million ($22.36 per married couple)</a:t>
            </a:r>
            <a:endParaRPr lang="en-US" dirty="0"/>
          </a:p>
          <a:p>
            <a:pPr marL="457200" lvl="1"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2710209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Reform Implications for Businesses</a:t>
            </a:r>
            <a:endParaRPr lang="en-US" dirty="0"/>
          </a:p>
        </p:txBody>
      </p:sp>
      <p:sp>
        <p:nvSpPr>
          <p:cNvPr id="3" name="Content Placeholder 2"/>
          <p:cNvSpPr>
            <a:spLocks noGrp="1"/>
          </p:cNvSpPr>
          <p:nvPr>
            <p:ph idx="1"/>
          </p:nvPr>
        </p:nvSpPr>
        <p:spPr/>
        <p:txBody>
          <a:bodyPr/>
          <a:lstStyle/>
          <a:p>
            <a:r>
              <a:rPr lang="en-US" dirty="0" smtClean="0"/>
              <a:t>C-corporation Changes</a:t>
            </a:r>
          </a:p>
          <a:p>
            <a:pPr lvl="1"/>
            <a:r>
              <a:rPr lang="en-US" dirty="0" smtClean="0"/>
              <a:t>Flat tax at 21% (for those in 15% an increase of 40%)</a:t>
            </a:r>
          </a:p>
          <a:p>
            <a:pPr lvl="1"/>
            <a:r>
              <a:rPr lang="en-US" dirty="0" smtClean="0"/>
              <a:t>Dividends-received deduction percentage decreased to 65% from 80%</a:t>
            </a:r>
          </a:p>
          <a:p>
            <a:pPr lvl="1"/>
            <a:r>
              <a:rPr lang="en-US" dirty="0" smtClean="0"/>
              <a:t>Corporate AMT is repealed for tax years beginning after Dec 31, 2017.</a:t>
            </a:r>
          </a:p>
          <a:p>
            <a:pPr lvl="1"/>
            <a:endParaRPr lang="en-US" dirty="0"/>
          </a:p>
          <a:p>
            <a:pPr marL="457200" lvl="1" indent="0">
              <a:buNone/>
            </a:pPr>
            <a:endParaRPr lang="en-US" dirty="0"/>
          </a:p>
        </p:txBody>
      </p:sp>
    </p:spTree>
    <p:extLst>
      <p:ext uri="{BB962C8B-B14F-4D97-AF65-F5344CB8AC3E}">
        <p14:creationId xmlns:p14="http://schemas.microsoft.com/office/powerpoint/2010/main" val="403185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Reform Implications for Businesses</a:t>
            </a:r>
            <a:endParaRPr lang="en-US" dirty="0"/>
          </a:p>
        </p:txBody>
      </p:sp>
      <p:sp>
        <p:nvSpPr>
          <p:cNvPr id="3" name="Content Placeholder 2"/>
          <p:cNvSpPr>
            <a:spLocks noGrp="1"/>
          </p:cNvSpPr>
          <p:nvPr>
            <p:ph idx="1"/>
          </p:nvPr>
        </p:nvSpPr>
        <p:spPr/>
        <p:txBody>
          <a:bodyPr/>
          <a:lstStyle/>
          <a:p>
            <a:r>
              <a:rPr lang="en-US" dirty="0" smtClean="0"/>
              <a:t>Expensing and Depreciation</a:t>
            </a:r>
          </a:p>
          <a:p>
            <a:pPr lvl="1"/>
            <a:r>
              <a:rPr lang="en-US" dirty="0" smtClean="0"/>
              <a:t>Section 179 increased to $1 million with investment limit of $2.5 million </a:t>
            </a:r>
            <a:r>
              <a:rPr lang="en-US" dirty="0" smtClean="0">
                <a:solidFill>
                  <a:srgbClr val="FF0000"/>
                </a:solidFill>
              </a:rPr>
              <a:t>(Some states such as NC do not conform)</a:t>
            </a:r>
          </a:p>
          <a:p>
            <a:pPr lvl="1"/>
            <a:r>
              <a:rPr lang="en-US" dirty="0"/>
              <a:t>SUVs limited to $25,000</a:t>
            </a:r>
          </a:p>
          <a:p>
            <a:pPr lvl="2"/>
            <a:r>
              <a:rPr lang="en-US" dirty="0"/>
              <a:t>Full size crew cab ½ Ton pickups with a short box are SUVs by definition.</a:t>
            </a:r>
          </a:p>
          <a:p>
            <a:pPr lvl="1"/>
            <a:r>
              <a:rPr lang="en-US" dirty="0" smtClean="0"/>
              <a:t>Qualified Real Property allowed</a:t>
            </a:r>
          </a:p>
          <a:p>
            <a:pPr lvl="2"/>
            <a:r>
              <a:rPr lang="en-US" dirty="0" smtClean="0"/>
              <a:t>Roofs, HVAC, fire protection, security and alarm systems</a:t>
            </a:r>
          </a:p>
          <a:p>
            <a:pPr lvl="1"/>
            <a:endParaRPr lang="en-US" dirty="0"/>
          </a:p>
          <a:p>
            <a:pPr marL="457200" lvl="1" indent="0">
              <a:buNone/>
            </a:pPr>
            <a:endParaRPr lang="en-US" dirty="0"/>
          </a:p>
        </p:txBody>
      </p:sp>
    </p:spTree>
    <p:extLst>
      <p:ext uri="{BB962C8B-B14F-4D97-AF65-F5344CB8AC3E}">
        <p14:creationId xmlns:p14="http://schemas.microsoft.com/office/powerpoint/2010/main" val="1055887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Reform Implications for Businesses</a:t>
            </a:r>
            <a:endParaRPr lang="en-US" dirty="0"/>
          </a:p>
        </p:txBody>
      </p:sp>
      <p:sp>
        <p:nvSpPr>
          <p:cNvPr id="3" name="Content Placeholder 2"/>
          <p:cNvSpPr>
            <a:spLocks noGrp="1"/>
          </p:cNvSpPr>
          <p:nvPr>
            <p:ph idx="1"/>
          </p:nvPr>
        </p:nvSpPr>
        <p:spPr/>
        <p:txBody>
          <a:bodyPr/>
          <a:lstStyle/>
          <a:p>
            <a:r>
              <a:rPr lang="en-US" dirty="0" smtClean="0"/>
              <a:t>First-year (Bonus) Depreciation</a:t>
            </a:r>
          </a:p>
          <a:p>
            <a:pPr lvl="1"/>
            <a:r>
              <a:rPr lang="en-US" dirty="0" smtClean="0"/>
              <a:t>100% first-year depreciation (Sept 27, 2017 – Dec 31, 2022)  </a:t>
            </a:r>
            <a:r>
              <a:rPr lang="en-US" dirty="0" smtClean="0">
                <a:solidFill>
                  <a:srgbClr val="FF0000"/>
                </a:solidFill>
              </a:rPr>
              <a:t>Now allowed for new and </a:t>
            </a:r>
            <a:r>
              <a:rPr lang="en-US" b="1" u="sng" dirty="0" smtClean="0">
                <a:solidFill>
                  <a:srgbClr val="FF0000"/>
                </a:solidFill>
              </a:rPr>
              <a:t>used</a:t>
            </a:r>
            <a:r>
              <a:rPr lang="en-US" dirty="0" smtClean="0">
                <a:solidFill>
                  <a:srgbClr val="FF0000"/>
                </a:solidFill>
              </a:rPr>
              <a:t> property</a:t>
            </a:r>
          </a:p>
          <a:p>
            <a:pPr lvl="1"/>
            <a:r>
              <a:rPr lang="en-US" dirty="0" smtClean="0"/>
              <a:t>80%   2023</a:t>
            </a:r>
          </a:p>
          <a:p>
            <a:pPr lvl="1"/>
            <a:r>
              <a:rPr lang="en-US" dirty="0" smtClean="0"/>
              <a:t>60%   2024</a:t>
            </a:r>
          </a:p>
          <a:p>
            <a:pPr lvl="1"/>
            <a:r>
              <a:rPr lang="en-US" dirty="0" smtClean="0"/>
              <a:t>40%   2025</a:t>
            </a:r>
          </a:p>
          <a:p>
            <a:pPr lvl="1"/>
            <a:r>
              <a:rPr lang="en-US" dirty="0" smtClean="0"/>
              <a:t>20%   2026</a:t>
            </a:r>
            <a:endParaRPr lang="en-US" dirty="0"/>
          </a:p>
          <a:p>
            <a:pPr lvl="1"/>
            <a:r>
              <a:rPr lang="en-US" dirty="0" smtClean="0"/>
              <a:t>Bonus sunsets after December 31,2026</a:t>
            </a:r>
          </a:p>
          <a:p>
            <a:pPr marL="457200" lvl="1" indent="0">
              <a:buNone/>
            </a:pPr>
            <a:r>
              <a:rPr lang="en-US" u="sng" dirty="0" smtClean="0">
                <a:solidFill>
                  <a:srgbClr val="FF0000"/>
                </a:solidFill>
              </a:rPr>
              <a:t>Some states such as North Carolina don’t conform to Bonus</a:t>
            </a:r>
          </a:p>
          <a:p>
            <a:pPr lvl="1"/>
            <a:endParaRPr lang="en-US" dirty="0"/>
          </a:p>
          <a:p>
            <a:pPr marL="457200" lvl="1" indent="0">
              <a:buNone/>
            </a:pPr>
            <a:endParaRPr lang="en-US" dirty="0"/>
          </a:p>
        </p:txBody>
      </p:sp>
    </p:spTree>
    <p:extLst>
      <p:ext uri="{BB962C8B-B14F-4D97-AF65-F5344CB8AC3E}">
        <p14:creationId xmlns:p14="http://schemas.microsoft.com/office/powerpoint/2010/main" val="3517529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HMMMM…..</a:t>
            </a:r>
            <a:endParaRPr lang="en-US" dirty="0"/>
          </a:p>
        </p:txBody>
      </p:sp>
      <p:sp>
        <p:nvSpPr>
          <p:cNvPr id="3" name="Content Placeholder 2"/>
          <p:cNvSpPr>
            <a:spLocks noGrp="1"/>
          </p:cNvSpPr>
          <p:nvPr>
            <p:ph idx="1"/>
          </p:nvPr>
        </p:nvSpPr>
        <p:spPr/>
        <p:txBody>
          <a:bodyPr/>
          <a:lstStyle/>
          <a:p>
            <a:pPr marL="0" indent="0" algn="ctr">
              <a:buNone/>
            </a:pPr>
            <a:r>
              <a:rPr lang="en-US" sz="3600" dirty="0"/>
              <a:t>The difference between death and taxes is death doesn’t get worse every time Congress </a:t>
            </a:r>
            <a:r>
              <a:rPr lang="en-US" sz="3600" dirty="0" smtClean="0"/>
              <a:t>meets.</a:t>
            </a:r>
            <a:endParaRPr lang="en-US" sz="3600" dirty="0"/>
          </a:p>
          <a:p>
            <a:pPr marL="0" indent="0">
              <a:buNone/>
            </a:pPr>
            <a:r>
              <a:rPr lang="en-US" dirty="0" smtClean="0"/>
              <a:t>										-- Will </a:t>
            </a:r>
            <a:r>
              <a:rPr lang="en-US" dirty="0"/>
              <a:t>Rogers</a:t>
            </a:r>
          </a:p>
          <a:p>
            <a:endParaRPr lang="en-US" dirty="0"/>
          </a:p>
        </p:txBody>
      </p:sp>
      <p:sp>
        <p:nvSpPr>
          <p:cNvPr id="4" name="AutoShape 2" descr="Image result for will roger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will roger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p:cNvPicPr>
            <a:picLocks noChangeAspect="1"/>
          </p:cNvPicPr>
          <p:nvPr/>
        </p:nvPicPr>
        <p:blipFill>
          <a:blip r:embed="rId2"/>
          <a:stretch>
            <a:fillRect/>
          </a:stretch>
        </p:blipFill>
        <p:spPr>
          <a:xfrm>
            <a:off x="457199" y="3561414"/>
            <a:ext cx="2573383" cy="3190995"/>
          </a:xfrm>
          <a:prstGeom prst="rect">
            <a:avLst/>
          </a:prstGeom>
        </p:spPr>
      </p:pic>
    </p:spTree>
    <p:extLst>
      <p:ext uri="{BB962C8B-B14F-4D97-AF65-F5344CB8AC3E}">
        <p14:creationId xmlns:p14="http://schemas.microsoft.com/office/powerpoint/2010/main" val="3405424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Reform Implications for Businesses</a:t>
            </a:r>
            <a:endParaRPr lang="en-US" dirty="0"/>
          </a:p>
        </p:txBody>
      </p:sp>
      <p:sp>
        <p:nvSpPr>
          <p:cNvPr id="3" name="Content Placeholder 2"/>
          <p:cNvSpPr>
            <a:spLocks noGrp="1"/>
          </p:cNvSpPr>
          <p:nvPr>
            <p:ph idx="1"/>
          </p:nvPr>
        </p:nvSpPr>
        <p:spPr/>
        <p:txBody>
          <a:bodyPr/>
          <a:lstStyle/>
          <a:p>
            <a:r>
              <a:rPr lang="en-US" dirty="0" smtClean="0"/>
              <a:t>New Farming and Machinery Depreciation</a:t>
            </a:r>
          </a:p>
          <a:p>
            <a:pPr lvl="1"/>
            <a:r>
              <a:rPr lang="en-US" dirty="0" smtClean="0"/>
              <a:t>For property placed into service after December 31, 2017:</a:t>
            </a:r>
          </a:p>
          <a:p>
            <a:pPr lvl="1"/>
            <a:r>
              <a:rPr lang="en-US" dirty="0" smtClean="0"/>
              <a:t>Cost recovery period is now 5 years for </a:t>
            </a:r>
            <a:r>
              <a:rPr lang="en-US" b="1" u="sng" dirty="0" smtClean="0"/>
              <a:t>new</a:t>
            </a:r>
            <a:r>
              <a:rPr lang="en-US" dirty="0" smtClean="0"/>
              <a:t> machinery and equipment; </a:t>
            </a:r>
            <a:r>
              <a:rPr lang="en-US" b="1" u="sng" dirty="0" smtClean="0"/>
              <a:t>used</a:t>
            </a:r>
            <a:r>
              <a:rPr lang="en-US" dirty="0" smtClean="0"/>
              <a:t> is still 7 years</a:t>
            </a:r>
          </a:p>
          <a:p>
            <a:pPr lvl="1"/>
            <a:r>
              <a:rPr lang="en-US" dirty="0" smtClean="0"/>
              <a:t>Grain bins, fences, cotton ginning equipment, and land improvements are 7 year assets.</a:t>
            </a:r>
          </a:p>
          <a:p>
            <a:pPr lvl="1"/>
            <a:r>
              <a:rPr lang="en-US" dirty="0" smtClean="0"/>
              <a:t>200% declining balance is to be used on 3-, 5-, 7- and 10-year property</a:t>
            </a:r>
          </a:p>
          <a:p>
            <a:pPr lvl="1"/>
            <a:r>
              <a:rPr lang="en-US" dirty="0" smtClean="0"/>
              <a:t>150% declining balance on 15 and 20 year property</a:t>
            </a:r>
          </a:p>
          <a:p>
            <a:pPr lvl="1"/>
            <a:endParaRPr lang="en-US" dirty="0"/>
          </a:p>
          <a:p>
            <a:pPr marL="457200" lvl="1" indent="0">
              <a:buNone/>
            </a:pPr>
            <a:endParaRPr lang="en-US" dirty="0"/>
          </a:p>
        </p:txBody>
      </p:sp>
    </p:spTree>
    <p:extLst>
      <p:ext uri="{BB962C8B-B14F-4D97-AF65-F5344CB8AC3E}">
        <p14:creationId xmlns:p14="http://schemas.microsoft.com/office/powerpoint/2010/main" val="41748633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Reform Implications for Businesses</a:t>
            </a:r>
            <a:endParaRPr lang="en-US" dirty="0"/>
          </a:p>
        </p:txBody>
      </p:sp>
      <p:sp>
        <p:nvSpPr>
          <p:cNvPr id="3" name="Content Placeholder 2"/>
          <p:cNvSpPr>
            <a:spLocks noGrp="1"/>
          </p:cNvSpPr>
          <p:nvPr>
            <p:ph idx="1"/>
          </p:nvPr>
        </p:nvSpPr>
        <p:spPr/>
        <p:txBody>
          <a:bodyPr/>
          <a:lstStyle/>
          <a:p>
            <a:r>
              <a:rPr lang="en-US" dirty="0" smtClean="0"/>
              <a:t>Limits on Deduction of Business Interest</a:t>
            </a:r>
          </a:p>
          <a:p>
            <a:pPr lvl="1"/>
            <a:r>
              <a:rPr lang="en-US" dirty="0" smtClean="0"/>
              <a:t>Beginning after December 31, 2017, every business, regardless of form, is generally subject to a disallowance of a deduction of net interest expense in excess of 30% of the business’s adjusted taxable income (EBITDA).</a:t>
            </a:r>
          </a:p>
          <a:p>
            <a:pPr lvl="1"/>
            <a:r>
              <a:rPr lang="en-US" dirty="0" smtClean="0"/>
              <a:t>This is determined at the tax filer level.</a:t>
            </a:r>
          </a:p>
          <a:p>
            <a:pPr lvl="1"/>
            <a:r>
              <a:rPr lang="en-US" dirty="0" smtClean="0"/>
              <a:t>However, for pass-through entities, the determination is made at the entity level.</a:t>
            </a:r>
          </a:p>
          <a:p>
            <a:pPr lvl="1"/>
            <a:endParaRPr lang="en-US" dirty="0"/>
          </a:p>
          <a:p>
            <a:pPr marL="457200" lvl="1" indent="0">
              <a:buNone/>
            </a:pPr>
            <a:endParaRPr lang="en-US" dirty="0"/>
          </a:p>
        </p:txBody>
      </p:sp>
    </p:spTree>
    <p:extLst>
      <p:ext uri="{BB962C8B-B14F-4D97-AF65-F5344CB8AC3E}">
        <p14:creationId xmlns:p14="http://schemas.microsoft.com/office/powerpoint/2010/main" val="2183367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Reform Implications for Businesses</a:t>
            </a:r>
            <a:endParaRPr lang="en-US" dirty="0"/>
          </a:p>
        </p:txBody>
      </p:sp>
      <p:sp>
        <p:nvSpPr>
          <p:cNvPr id="3" name="Content Placeholder 2"/>
          <p:cNvSpPr>
            <a:spLocks noGrp="1"/>
          </p:cNvSpPr>
          <p:nvPr>
            <p:ph idx="1"/>
          </p:nvPr>
        </p:nvSpPr>
        <p:spPr/>
        <p:txBody>
          <a:bodyPr/>
          <a:lstStyle/>
          <a:p>
            <a:r>
              <a:rPr lang="en-US" dirty="0" smtClean="0"/>
              <a:t>Limits on Deduction of Business Interest</a:t>
            </a:r>
          </a:p>
          <a:p>
            <a:pPr lvl="1"/>
            <a:r>
              <a:rPr lang="en-US" dirty="0" smtClean="0"/>
              <a:t>An exemption from these rules applies for taxpayers with average gross receipts for a three-tax year period ending with the prior taxable year that do not exceed $25 million.</a:t>
            </a:r>
          </a:p>
          <a:p>
            <a:pPr lvl="1"/>
            <a:r>
              <a:rPr lang="en-US" dirty="0" smtClean="0"/>
              <a:t>Farming businesses can elect out if they use ADS to depreciate any property used in the farming business with a recovery period of ten years or more.</a:t>
            </a:r>
          </a:p>
          <a:p>
            <a:pPr lvl="2"/>
            <a:r>
              <a:rPr lang="en-US" dirty="0" smtClean="0"/>
              <a:t>Single purpose structures (poultry / hog houses, greenhouses, and dairy facilities)</a:t>
            </a:r>
          </a:p>
          <a:p>
            <a:pPr lvl="1"/>
            <a:endParaRPr lang="en-US" dirty="0"/>
          </a:p>
          <a:p>
            <a:pPr marL="457200" lvl="1" indent="0">
              <a:buNone/>
            </a:pPr>
            <a:endParaRPr lang="en-US" dirty="0"/>
          </a:p>
        </p:txBody>
      </p:sp>
    </p:spTree>
    <p:extLst>
      <p:ext uri="{BB962C8B-B14F-4D97-AF65-F5344CB8AC3E}">
        <p14:creationId xmlns:p14="http://schemas.microsoft.com/office/powerpoint/2010/main" val="18516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Reform Implications for Businesses</a:t>
            </a:r>
            <a:endParaRPr lang="en-US" dirty="0"/>
          </a:p>
        </p:txBody>
      </p:sp>
      <p:sp>
        <p:nvSpPr>
          <p:cNvPr id="3" name="Content Placeholder 2"/>
          <p:cNvSpPr>
            <a:spLocks noGrp="1"/>
          </p:cNvSpPr>
          <p:nvPr>
            <p:ph idx="1"/>
          </p:nvPr>
        </p:nvSpPr>
        <p:spPr/>
        <p:txBody>
          <a:bodyPr/>
          <a:lstStyle/>
          <a:p>
            <a:r>
              <a:rPr lang="en-US" dirty="0" smtClean="0"/>
              <a:t>Modification of Net Operating Loss Deduction</a:t>
            </a:r>
          </a:p>
          <a:p>
            <a:pPr lvl="1"/>
            <a:r>
              <a:rPr lang="en-US" dirty="0" smtClean="0"/>
              <a:t>Generally the carry-back provisions are repealed and replaced carry forward with deduction limited to 80% of taxable income.</a:t>
            </a:r>
          </a:p>
          <a:p>
            <a:pPr lvl="1"/>
            <a:r>
              <a:rPr lang="en-US" dirty="0" smtClean="0"/>
              <a:t>For Farmers, the 5-year carry back is modified to 2-year carry-back</a:t>
            </a:r>
            <a:r>
              <a:rPr lang="en-US" dirty="0" smtClean="0">
                <a:solidFill>
                  <a:srgbClr val="FF0000"/>
                </a:solidFill>
              </a:rPr>
              <a:t> </a:t>
            </a:r>
            <a:r>
              <a:rPr lang="en-US" dirty="0" smtClean="0"/>
              <a:t>and then any remaining NOL can be carried forward indefinitely.</a:t>
            </a:r>
          </a:p>
          <a:p>
            <a:pPr lvl="1"/>
            <a:r>
              <a:rPr lang="en-US" dirty="0" smtClean="0"/>
              <a:t>For losses created in tax years beginning after December 31, 2017, the NOL deduction is limited to 80% of taxable income.  Carryovers are subject to this limitation too.</a:t>
            </a:r>
          </a:p>
          <a:p>
            <a:pPr lvl="1"/>
            <a:endParaRPr lang="en-US" dirty="0"/>
          </a:p>
          <a:p>
            <a:pPr marL="457200" lvl="1" indent="0">
              <a:buNone/>
            </a:pPr>
            <a:endParaRPr lang="en-US" dirty="0"/>
          </a:p>
        </p:txBody>
      </p:sp>
    </p:spTree>
    <p:extLst>
      <p:ext uri="{BB962C8B-B14F-4D97-AF65-F5344CB8AC3E}">
        <p14:creationId xmlns:p14="http://schemas.microsoft.com/office/powerpoint/2010/main" val="624440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Reform Implications for Businesses</a:t>
            </a:r>
            <a:endParaRPr lang="en-US" dirty="0"/>
          </a:p>
        </p:txBody>
      </p:sp>
      <p:sp>
        <p:nvSpPr>
          <p:cNvPr id="3" name="Content Placeholder 2"/>
          <p:cNvSpPr>
            <a:spLocks noGrp="1"/>
          </p:cNvSpPr>
          <p:nvPr>
            <p:ph idx="1"/>
          </p:nvPr>
        </p:nvSpPr>
        <p:spPr/>
        <p:txBody>
          <a:bodyPr/>
          <a:lstStyle/>
          <a:p>
            <a:r>
              <a:rPr lang="en-US" dirty="0" smtClean="0"/>
              <a:t>Domestic Production Activities Deduction (DPAD) is repealed</a:t>
            </a:r>
          </a:p>
          <a:p>
            <a:endParaRPr lang="en-US" dirty="0" smtClean="0"/>
          </a:p>
          <a:p>
            <a:r>
              <a:rPr lang="en-US" dirty="0" smtClean="0"/>
              <a:t>DPAD replaced with Section 199A 20% deduction discussed earlier for flow-through entities.</a:t>
            </a:r>
          </a:p>
          <a:p>
            <a:pPr lvl="1"/>
            <a:r>
              <a:rPr lang="en-US" dirty="0" smtClean="0"/>
              <a:t>C-corporations are not eligible for this deduction.</a:t>
            </a:r>
          </a:p>
          <a:p>
            <a:pPr lvl="1"/>
            <a:endParaRPr lang="en-US" dirty="0"/>
          </a:p>
          <a:p>
            <a:pPr marL="457200" lvl="1" indent="0">
              <a:buNone/>
            </a:pPr>
            <a:endParaRPr lang="en-US" dirty="0"/>
          </a:p>
        </p:txBody>
      </p:sp>
    </p:spTree>
    <p:extLst>
      <p:ext uri="{BB962C8B-B14F-4D97-AF65-F5344CB8AC3E}">
        <p14:creationId xmlns:p14="http://schemas.microsoft.com/office/powerpoint/2010/main" val="11659395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Reform Implications for Businesses</a:t>
            </a:r>
            <a:endParaRPr lang="en-US" dirty="0"/>
          </a:p>
        </p:txBody>
      </p:sp>
      <p:sp>
        <p:nvSpPr>
          <p:cNvPr id="3" name="Content Placeholder 2"/>
          <p:cNvSpPr>
            <a:spLocks noGrp="1"/>
          </p:cNvSpPr>
          <p:nvPr>
            <p:ph idx="1"/>
          </p:nvPr>
        </p:nvSpPr>
        <p:spPr/>
        <p:txBody>
          <a:bodyPr/>
          <a:lstStyle/>
          <a:p>
            <a:r>
              <a:rPr lang="en-US" dirty="0" smtClean="0"/>
              <a:t>Like-Kind Exchanges are now LIMITED</a:t>
            </a:r>
          </a:p>
          <a:p>
            <a:pPr lvl="1"/>
            <a:r>
              <a:rPr lang="en-US" dirty="0" smtClean="0"/>
              <a:t>Generally, for tax years beginning after December 31, 2017, like-kind exchanges are going to be allowed for real property that is not held primarily for sale (inventory)</a:t>
            </a:r>
          </a:p>
          <a:p>
            <a:pPr lvl="1"/>
            <a:r>
              <a:rPr lang="en-US" dirty="0" smtClean="0"/>
              <a:t>Therefore, in the future, trades of equipment and machinery will be a two-step transaction:</a:t>
            </a:r>
          </a:p>
          <a:p>
            <a:pPr lvl="2"/>
            <a:r>
              <a:rPr lang="en-US" dirty="0" smtClean="0"/>
              <a:t>Sale of traded in item at trade allowance (FMV)</a:t>
            </a:r>
          </a:p>
          <a:p>
            <a:pPr lvl="2"/>
            <a:r>
              <a:rPr lang="en-US" dirty="0" smtClean="0"/>
              <a:t>Purchase of new item (higher basis) can use Section 179 expense or Bonus depreciation to offset tax consequence of sale.</a:t>
            </a:r>
            <a:endParaRPr lang="en-US" dirty="0"/>
          </a:p>
          <a:p>
            <a:pPr marL="457200" lvl="1" indent="0">
              <a:buNone/>
            </a:pPr>
            <a:endParaRPr lang="en-US" dirty="0"/>
          </a:p>
        </p:txBody>
      </p:sp>
    </p:spTree>
    <p:extLst>
      <p:ext uri="{BB962C8B-B14F-4D97-AF65-F5344CB8AC3E}">
        <p14:creationId xmlns:p14="http://schemas.microsoft.com/office/powerpoint/2010/main" val="16425365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from here?</a:t>
            </a:r>
            <a:endParaRPr lang="en-US" dirty="0"/>
          </a:p>
        </p:txBody>
      </p:sp>
      <p:sp>
        <p:nvSpPr>
          <p:cNvPr id="3" name="Content Placeholder 2"/>
          <p:cNvSpPr>
            <a:spLocks noGrp="1"/>
          </p:cNvSpPr>
          <p:nvPr>
            <p:ph idx="1"/>
          </p:nvPr>
        </p:nvSpPr>
        <p:spPr/>
        <p:txBody>
          <a:bodyPr/>
          <a:lstStyle/>
          <a:p>
            <a:r>
              <a:rPr lang="en-US" dirty="0" smtClean="0"/>
              <a:t>IRS has been busy over the spring and summer of 2018 issuing guidance and rules.  However, much of the new law is still needing explanation. The Treasury Department must issue rules and regulations pertinent to the new tax law, which are forthcoming.</a:t>
            </a:r>
          </a:p>
          <a:p>
            <a:r>
              <a:rPr lang="en-US" dirty="0" smtClean="0"/>
              <a:t>Over the next several years, guidance will also come from Tax Court cases.</a:t>
            </a:r>
          </a:p>
          <a:p>
            <a:r>
              <a:rPr lang="en-US" dirty="0" smtClean="0"/>
              <a:t>Prior to TCJA, IRS was issuing guidance relative to the 1986 ACT…that’s 32 years down the road.</a:t>
            </a:r>
            <a:endParaRPr lang="en-US" dirty="0"/>
          </a:p>
        </p:txBody>
      </p:sp>
    </p:spTree>
    <p:extLst>
      <p:ext uri="{BB962C8B-B14F-4D97-AF65-F5344CB8AC3E}">
        <p14:creationId xmlns:p14="http://schemas.microsoft.com/office/powerpoint/2010/main" val="5642221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Thank you for your attention!!</a:t>
            </a:r>
          </a:p>
          <a:p>
            <a:endParaRPr lang="en-US" dirty="0"/>
          </a:p>
          <a:p>
            <a:pPr marL="0" indent="0">
              <a:buNone/>
            </a:pPr>
            <a:r>
              <a:rPr lang="en-US" dirty="0" smtClean="0"/>
              <a:t>Guido van der Hoeven, EA</a:t>
            </a:r>
          </a:p>
          <a:p>
            <a:pPr marL="0" indent="0">
              <a:buNone/>
            </a:pPr>
            <a:r>
              <a:rPr lang="en-US" dirty="0" smtClean="0"/>
              <a:t>Extension Specialist / Senior Lecturer</a:t>
            </a:r>
          </a:p>
          <a:p>
            <a:pPr marL="0" indent="0">
              <a:buNone/>
            </a:pPr>
            <a:r>
              <a:rPr lang="en-US" dirty="0" smtClean="0"/>
              <a:t>Email</a:t>
            </a:r>
            <a:r>
              <a:rPr lang="en-US" smtClean="0"/>
              <a:t>: </a:t>
            </a:r>
            <a:r>
              <a:rPr lang="en-US" smtClean="0">
                <a:hlinkClick r:id="rId2"/>
              </a:rPr>
              <a:t>gvanderh@ncsu.edu</a:t>
            </a:r>
            <a:endParaRPr lang="en-US" dirty="0" smtClean="0"/>
          </a:p>
          <a:p>
            <a:pPr marL="0" indent="0">
              <a:buNone/>
            </a:pPr>
            <a:r>
              <a:rPr lang="en-US" dirty="0" smtClean="0"/>
              <a:t>Phone: 919.515.9071</a:t>
            </a:r>
          </a:p>
          <a:p>
            <a:pPr marL="0" indent="0">
              <a:buNone/>
            </a:pPr>
            <a:r>
              <a:rPr lang="en-US" dirty="0" smtClean="0"/>
              <a:t>Fax: 919.515.6268</a:t>
            </a:r>
            <a:endParaRPr lang="en-US" dirty="0"/>
          </a:p>
        </p:txBody>
      </p:sp>
    </p:spTree>
    <p:extLst>
      <p:ext uri="{BB962C8B-B14F-4D97-AF65-F5344CB8AC3E}">
        <p14:creationId xmlns:p14="http://schemas.microsoft.com/office/powerpoint/2010/main" val="385768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Changes</a:t>
            </a:r>
            <a:endParaRPr lang="en-US" dirty="0"/>
          </a:p>
        </p:txBody>
      </p:sp>
      <p:sp>
        <p:nvSpPr>
          <p:cNvPr id="3" name="Content Placeholder 2"/>
          <p:cNvSpPr>
            <a:spLocks noGrp="1"/>
          </p:cNvSpPr>
          <p:nvPr>
            <p:ph idx="1"/>
          </p:nvPr>
        </p:nvSpPr>
        <p:spPr/>
        <p:txBody>
          <a:bodyPr/>
          <a:lstStyle/>
          <a:p>
            <a:r>
              <a:rPr lang="en-US" dirty="0" smtClean="0"/>
              <a:t>Tax rates have changed:</a:t>
            </a:r>
          </a:p>
          <a:p>
            <a:pPr lvl="1"/>
            <a:r>
              <a:rPr lang="en-US" dirty="0" smtClean="0"/>
              <a:t>2017: 10%, 15%, 25%, 28%, 33%, 35%, and 39.6%</a:t>
            </a:r>
          </a:p>
          <a:p>
            <a:pPr lvl="1"/>
            <a:r>
              <a:rPr lang="en-US" dirty="0" smtClean="0"/>
              <a:t>2018: 10%, 12%, 22%, 24%, 32%, 35%, and 37%</a:t>
            </a:r>
            <a:endParaRPr lang="en-US" dirty="0"/>
          </a:p>
          <a:p>
            <a:pPr lvl="1"/>
            <a:endParaRPr lang="en-US" dirty="0"/>
          </a:p>
          <a:p>
            <a:pPr lvl="1"/>
            <a:r>
              <a:rPr lang="en-US" dirty="0" smtClean="0"/>
              <a:t>Rate changes are effective for tax years beginning after December 31, 2017 and before January 1, 2026</a:t>
            </a:r>
          </a:p>
          <a:p>
            <a:pPr lvl="1"/>
            <a:endParaRPr lang="en-US" dirty="0"/>
          </a:p>
          <a:p>
            <a:pPr lvl="1"/>
            <a:r>
              <a:rPr lang="en-US" dirty="0" smtClean="0"/>
              <a:t>Estates and Trusts: 10%, 24%, 35% and 37%</a:t>
            </a:r>
          </a:p>
          <a:p>
            <a:pPr lvl="2"/>
            <a:r>
              <a:rPr lang="en-US" dirty="0" smtClean="0"/>
              <a:t>At $12,500 of taxable</a:t>
            </a:r>
            <a:r>
              <a:rPr lang="en-US" dirty="0" smtClean="0">
                <a:solidFill>
                  <a:srgbClr val="FF0000"/>
                </a:solidFill>
              </a:rPr>
              <a:t> </a:t>
            </a:r>
            <a:r>
              <a:rPr lang="en-US" dirty="0" smtClean="0"/>
              <a:t>income goes to 37%</a:t>
            </a:r>
            <a:endParaRPr lang="en-US" dirty="0"/>
          </a:p>
        </p:txBody>
      </p:sp>
    </p:spTree>
    <p:extLst>
      <p:ext uri="{BB962C8B-B14F-4D97-AF65-F5344CB8AC3E}">
        <p14:creationId xmlns:p14="http://schemas.microsoft.com/office/powerpoint/2010/main" val="1445780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Changes</a:t>
            </a:r>
            <a:endParaRPr lang="en-US" dirty="0"/>
          </a:p>
        </p:txBody>
      </p:sp>
      <p:sp>
        <p:nvSpPr>
          <p:cNvPr id="3" name="Content Placeholder 2"/>
          <p:cNvSpPr>
            <a:spLocks noGrp="1"/>
          </p:cNvSpPr>
          <p:nvPr>
            <p:ph idx="1"/>
          </p:nvPr>
        </p:nvSpPr>
        <p:spPr/>
        <p:txBody>
          <a:bodyPr/>
          <a:lstStyle/>
          <a:p>
            <a:r>
              <a:rPr lang="en-US" dirty="0" smtClean="0"/>
              <a:t>Standard Deduction increased for tax years beginning after December 31, 2017 and before January 1, 2026</a:t>
            </a:r>
          </a:p>
          <a:p>
            <a:pPr lvl="1"/>
            <a:r>
              <a:rPr lang="en-US" dirty="0" smtClean="0"/>
              <a:t>MFJ $24,000</a:t>
            </a:r>
          </a:p>
          <a:p>
            <a:pPr lvl="1"/>
            <a:r>
              <a:rPr lang="en-US" dirty="0" smtClean="0"/>
              <a:t>Head-of-Household $18,000</a:t>
            </a:r>
          </a:p>
          <a:p>
            <a:pPr lvl="1"/>
            <a:r>
              <a:rPr lang="en-US" dirty="0" smtClean="0"/>
              <a:t>Single / MFS $12,000</a:t>
            </a:r>
          </a:p>
          <a:p>
            <a:pPr lvl="1"/>
            <a:r>
              <a:rPr lang="en-US" dirty="0" smtClean="0"/>
              <a:t>No changes to additional deduction amount for elderly or blind ($1,050 or $1,550 dependent upon filing status)</a:t>
            </a:r>
          </a:p>
        </p:txBody>
      </p:sp>
    </p:spTree>
    <p:extLst>
      <p:ext uri="{BB962C8B-B14F-4D97-AF65-F5344CB8AC3E}">
        <p14:creationId xmlns:p14="http://schemas.microsoft.com/office/powerpoint/2010/main" val="617692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Changes</a:t>
            </a:r>
            <a:endParaRPr lang="en-US" dirty="0"/>
          </a:p>
        </p:txBody>
      </p:sp>
      <p:sp>
        <p:nvSpPr>
          <p:cNvPr id="3" name="Content Placeholder 2"/>
          <p:cNvSpPr>
            <a:spLocks noGrp="1"/>
          </p:cNvSpPr>
          <p:nvPr>
            <p:ph idx="1"/>
          </p:nvPr>
        </p:nvSpPr>
        <p:spPr/>
        <p:txBody>
          <a:bodyPr/>
          <a:lstStyle/>
          <a:p>
            <a:r>
              <a:rPr lang="en-US" dirty="0" smtClean="0"/>
              <a:t>Personal Exemptions are SUSPENDED</a:t>
            </a:r>
          </a:p>
          <a:p>
            <a:pPr lvl="1"/>
            <a:r>
              <a:rPr lang="en-US" dirty="0" smtClean="0"/>
              <a:t>For Tax years beginning after December 31, 2017 and before January 1, 2026.</a:t>
            </a:r>
          </a:p>
          <a:p>
            <a:pPr lvl="1"/>
            <a:r>
              <a:rPr lang="en-US" dirty="0" smtClean="0"/>
              <a:t>Effectively reduces the exemption amount to zero.</a:t>
            </a:r>
          </a:p>
        </p:txBody>
      </p:sp>
    </p:spTree>
    <p:extLst>
      <p:ext uri="{BB962C8B-B14F-4D97-AF65-F5344CB8AC3E}">
        <p14:creationId xmlns:p14="http://schemas.microsoft.com/office/powerpoint/2010/main" val="210070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Changes</a:t>
            </a:r>
            <a:endParaRPr lang="en-US" dirty="0"/>
          </a:p>
        </p:txBody>
      </p:sp>
      <p:sp>
        <p:nvSpPr>
          <p:cNvPr id="3" name="Content Placeholder 2"/>
          <p:cNvSpPr>
            <a:spLocks noGrp="1"/>
          </p:cNvSpPr>
          <p:nvPr>
            <p:ph idx="1"/>
          </p:nvPr>
        </p:nvSpPr>
        <p:spPr/>
        <p:txBody>
          <a:bodyPr/>
          <a:lstStyle/>
          <a:p>
            <a:r>
              <a:rPr lang="en-US" dirty="0" smtClean="0"/>
              <a:t>Kiddie Tax Modified:</a:t>
            </a:r>
          </a:p>
          <a:p>
            <a:pPr lvl="1"/>
            <a:r>
              <a:rPr lang="en-US" dirty="0" smtClean="0"/>
              <a:t>Beginning for tax years after December 31, 2017 taxable earned income is taxed at single individual rates; and</a:t>
            </a:r>
          </a:p>
          <a:p>
            <a:pPr lvl="1"/>
            <a:r>
              <a:rPr lang="en-US" dirty="0" smtClean="0"/>
              <a:t>Taxable income that is derived from unearned sources (portfolio, capital gains, etc.) are taxed according to estate and trust income tax brackets.</a:t>
            </a:r>
          </a:p>
          <a:p>
            <a:pPr lvl="2"/>
            <a:r>
              <a:rPr lang="en-US" dirty="0"/>
              <a:t>Estates and Trusts: 10%, 24%, 35% and 37%</a:t>
            </a:r>
          </a:p>
          <a:p>
            <a:pPr lvl="2"/>
            <a:r>
              <a:rPr lang="en-US" dirty="0"/>
              <a:t>At $12,500 of </a:t>
            </a:r>
            <a:r>
              <a:rPr lang="en-US" dirty="0" smtClean="0"/>
              <a:t>taxable income </a:t>
            </a:r>
            <a:r>
              <a:rPr lang="en-US" dirty="0"/>
              <a:t>goes to 37%</a:t>
            </a:r>
          </a:p>
          <a:p>
            <a:pPr lvl="2"/>
            <a:endParaRPr lang="en-US" dirty="0" smtClean="0"/>
          </a:p>
        </p:txBody>
      </p:sp>
    </p:spTree>
    <p:extLst>
      <p:ext uri="{BB962C8B-B14F-4D97-AF65-F5344CB8AC3E}">
        <p14:creationId xmlns:p14="http://schemas.microsoft.com/office/powerpoint/2010/main" val="8925938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Changes</a:t>
            </a:r>
            <a:endParaRPr lang="en-US" dirty="0"/>
          </a:p>
        </p:txBody>
      </p:sp>
      <p:sp>
        <p:nvSpPr>
          <p:cNvPr id="3" name="Content Placeholder 2"/>
          <p:cNvSpPr>
            <a:spLocks noGrp="1"/>
          </p:cNvSpPr>
          <p:nvPr>
            <p:ph idx="1"/>
          </p:nvPr>
        </p:nvSpPr>
        <p:spPr/>
        <p:txBody>
          <a:bodyPr/>
          <a:lstStyle/>
          <a:p>
            <a:r>
              <a:rPr lang="en-US" dirty="0" smtClean="0"/>
              <a:t>Capital Gains rates are retained:</a:t>
            </a:r>
          </a:p>
          <a:p>
            <a:pPr lvl="1"/>
            <a:r>
              <a:rPr lang="en-US" dirty="0" smtClean="0"/>
              <a:t>0%, 15%, and 20%</a:t>
            </a:r>
          </a:p>
          <a:p>
            <a:pPr lvl="2"/>
            <a:r>
              <a:rPr lang="en-US" dirty="0" smtClean="0"/>
              <a:t>Stocks, bonds</a:t>
            </a:r>
          </a:p>
          <a:p>
            <a:pPr lvl="2"/>
            <a:r>
              <a:rPr lang="en-US" dirty="0" smtClean="0"/>
              <a:t>Timber </a:t>
            </a:r>
          </a:p>
          <a:p>
            <a:pPr lvl="1"/>
            <a:r>
              <a:rPr lang="en-US" dirty="0" smtClean="0"/>
              <a:t>The new law maintains the breakpoints of the old law, but uses the chained CPI-U indexing for inflation for tax years after December 31, 2017.</a:t>
            </a:r>
          </a:p>
          <a:p>
            <a:pPr lvl="1"/>
            <a:r>
              <a:rPr lang="en-US" dirty="0" smtClean="0"/>
              <a:t>2018: 15% breakpoint is $77,200 MFJ</a:t>
            </a:r>
          </a:p>
          <a:p>
            <a:pPr marL="457200" lvl="1" indent="0">
              <a:buNone/>
            </a:pPr>
            <a:r>
              <a:rPr lang="en-US" dirty="0" smtClean="0"/>
              <a:t>              20% breakpoint is $479,000 MFJ</a:t>
            </a:r>
            <a:endParaRPr lang="en-US" dirty="0"/>
          </a:p>
          <a:p>
            <a:pPr lvl="2"/>
            <a:endParaRPr lang="en-US" dirty="0" smtClean="0"/>
          </a:p>
        </p:txBody>
      </p:sp>
    </p:spTree>
    <p:extLst>
      <p:ext uri="{BB962C8B-B14F-4D97-AF65-F5344CB8AC3E}">
        <p14:creationId xmlns:p14="http://schemas.microsoft.com/office/powerpoint/2010/main" val="1568676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Changes</a:t>
            </a:r>
            <a:endParaRPr lang="en-US" dirty="0"/>
          </a:p>
        </p:txBody>
      </p:sp>
      <p:sp>
        <p:nvSpPr>
          <p:cNvPr id="3" name="Content Placeholder 2"/>
          <p:cNvSpPr>
            <a:spLocks noGrp="1"/>
          </p:cNvSpPr>
          <p:nvPr>
            <p:ph idx="1"/>
          </p:nvPr>
        </p:nvSpPr>
        <p:spPr/>
        <p:txBody>
          <a:bodyPr/>
          <a:lstStyle/>
          <a:p>
            <a:r>
              <a:rPr lang="en-US" dirty="0" smtClean="0"/>
              <a:t>Income from Pass-Through Entities</a:t>
            </a:r>
          </a:p>
          <a:p>
            <a:pPr lvl="1"/>
            <a:r>
              <a:rPr lang="en-US" dirty="0" smtClean="0"/>
              <a:t>For tax years beginning after December 31, 2017 and before January 1, 2026 a new deduction is added.</a:t>
            </a:r>
          </a:p>
          <a:p>
            <a:pPr lvl="1"/>
            <a:r>
              <a:rPr lang="en-US" dirty="0" smtClean="0"/>
              <a:t>Sec. 199A “Qualified Business Income” (QBI), includes an estate and trust, from PTR, S-</a:t>
            </a:r>
            <a:r>
              <a:rPr lang="en-US" dirty="0" err="1" smtClean="0"/>
              <a:t>corp</a:t>
            </a:r>
            <a:r>
              <a:rPr lang="en-US" dirty="0" smtClean="0"/>
              <a:t>, LLC, sole proprietor is allowed to generally deduct 20% of QBI (farm profit) subject to W-2 wage limitations, except for sole proprietors, the greater of</a:t>
            </a:r>
          </a:p>
          <a:p>
            <a:pPr lvl="2"/>
            <a:r>
              <a:rPr lang="en-US" dirty="0" smtClean="0"/>
              <a:t>50% of W-2 wages with respect to the QBI</a:t>
            </a:r>
          </a:p>
          <a:p>
            <a:pPr lvl="2"/>
            <a:r>
              <a:rPr lang="en-US" dirty="0" smtClean="0"/>
              <a:t>25% of W-2 wages plus 2.5% of unadjusted basis of “qualified property” held by a qualified business.</a:t>
            </a:r>
          </a:p>
          <a:p>
            <a:pPr lvl="2"/>
            <a:endParaRPr lang="en-US" dirty="0" smtClean="0"/>
          </a:p>
        </p:txBody>
      </p:sp>
    </p:spTree>
    <p:extLst>
      <p:ext uri="{BB962C8B-B14F-4D97-AF65-F5344CB8AC3E}">
        <p14:creationId xmlns:p14="http://schemas.microsoft.com/office/powerpoint/2010/main" val="320977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199A Limitations</a:t>
            </a:r>
            <a:endParaRPr lang="en-US" dirty="0"/>
          </a:p>
        </p:txBody>
      </p:sp>
      <p:sp>
        <p:nvSpPr>
          <p:cNvPr id="3" name="Content Placeholder 2"/>
          <p:cNvSpPr>
            <a:spLocks noGrp="1"/>
          </p:cNvSpPr>
          <p:nvPr>
            <p:ph idx="1"/>
          </p:nvPr>
        </p:nvSpPr>
        <p:spPr/>
        <p:txBody>
          <a:bodyPr/>
          <a:lstStyle/>
          <a:p>
            <a:r>
              <a:rPr lang="en-US" dirty="0" smtClean="0"/>
              <a:t>If AGI under $317,000 MFJ or $157,500 all others, not limited due to:</a:t>
            </a:r>
          </a:p>
          <a:p>
            <a:pPr lvl="1"/>
            <a:r>
              <a:rPr lang="en-US" dirty="0" smtClean="0"/>
              <a:t>50% W-2 wage limitation;</a:t>
            </a:r>
          </a:p>
          <a:p>
            <a:pPr lvl="1"/>
            <a:r>
              <a:rPr lang="en-US" dirty="0" smtClean="0"/>
              <a:t>25% W-2 wages + 2.5% of Unadjusted basis of applicable assets,</a:t>
            </a:r>
          </a:p>
          <a:p>
            <a:pPr lvl="1"/>
            <a:endParaRPr lang="en-US" dirty="0"/>
          </a:p>
          <a:p>
            <a:pPr marL="457200" lvl="1" indent="0">
              <a:buNone/>
            </a:pPr>
            <a:endParaRPr lang="en-US" dirty="0" smtClean="0"/>
          </a:p>
          <a:p>
            <a:pPr marL="457200" lvl="1" indent="0">
              <a:buNone/>
            </a:pPr>
            <a:endParaRPr lang="en-US" dirty="0"/>
          </a:p>
          <a:p>
            <a:pPr marL="457200" lvl="1" indent="0">
              <a:buNone/>
            </a:pPr>
            <a:endParaRPr lang="en-US" dirty="0" smtClean="0"/>
          </a:p>
        </p:txBody>
      </p:sp>
    </p:spTree>
    <p:extLst>
      <p:ext uri="{BB962C8B-B14F-4D97-AF65-F5344CB8AC3E}">
        <p14:creationId xmlns:p14="http://schemas.microsoft.com/office/powerpoint/2010/main" val="3715565803"/>
      </p:ext>
    </p:extLst>
  </p:cSld>
  <p:clrMapOvr>
    <a:masterClrMapping/>
  </p:clrMapOvr>
</p:sld>
</file>

<file path=ppt/theme/theme1.xml><?xml version="1.0" encoding="utf-8"?>
<a:theme xmlns:a="http://schemas.openxmlformats.org/drawingml/2006/main" name="NCCooperativeExtension_PowerPoint templat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N.C.-Cooperative-Extension_PowerPoint-template_NORMAL</Template>
  <TotalTime>289</TotalTime>
  <Words>1671</Words>
  <Application>Microsoft Office PowerPoint</Application>
  <PresentationFormat>On-screen Show (4:3)</PresentationFormat>
  <Paragraphs>171</Paragraphs>
  <Slides>27</Slides>
  <Notes>2</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ＭＳ Ｐゴシック</vt:lpstr>
      <vt:lpstr>Arial</vt:lpstr>
      <vt:lpstr>Calibri</vt:lpstr>
      <vt:lpstr>NCCooperativeExtension_PowerPoint template 2</vt:lpstr>
      <vt:lpstr>Tax Cuts and Jobs Act: Ag Tax Update November 14, 2018</vt:lpstr>
      <vt:lpstr>HMMMM…..</vt:lpstr>
      <vt:lpstr>Individual Changes</vt:lpstr>
      <vt:lpstr>Individual Changes</vt:lpstr>
      <vt:lpstr>Individual Changes</vt:lpstr>
      <vt:lpstr>Individual Changes</vt:lpstr>
      <vt:lpstr>Individual Changes</vt:lpstr>
      <vt:lpstr>Individual Changes</vt:lpstr>
      <vt:lpstr>199A Limitations</vt:lpstr>
      <vt:lpstr>199A Example</vt:lpstr>
      <vt:lpstr>Individual Changes</vt:lpstr>
      <vt:lpstr>Individual Changes</vt:lpstr>
      <vt:lpstr>Individual Changes</vt:lpstr>
      <vt:lpstr>Individual Changes</vt:lpstr>
      <vt:lpstr>Suspended Deductions</vt:lpstr>
      <vt:lpstr>Gift and Estate Tax</vt:lpstr>
      <vt:lpstr>Tax Reform Implications for Businesses</vt:lpstr>
      <vt:lpstr>Tax Reform Implications for Businesses</vt:lpstr>
      <vt:lpstr>Tax Reform Implications for Businesses</vt:lpstr>
      <vt:lpstr>Tax Reform Implications for Businesses</vt:lpstr>
      <vt:lpstr>Tax Reform Implications for Businesses</vt:lpstr>
      <vt:lpstr>Tax Reform Implications for Businesses</vt:lpstr>
      <vt:lpstr>Tax Reform Implications for Businesses</vt:lpstr>
      <vt:lpstr>Tax Reform Implications for Businesses</vt:lpstr>
      <vt:lpstr>Tax Reform Implications for Businesses</vt:lpstr>
      <vt:lpstr>Where to from here?</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Guido van der Hoeven</dc:creator>
  <cp:lastModifiedBy>Margaret M Huffman</cp:lastModifiedBy>
  <cp:revision>52</cp:revision>
  <cp:lastPrinted>2018-03-19T14:52:48Z</cp:lastPrinted>
  <dcterms:created xsi:type="dcterms:W3CDTF">2018-01-06T14:48:54Z</dcterms:created>
  <dcterms:modified xsi:type="dcterms:W3CDTF">2018-11-14T18:45:11Z</dcterms:modified>
</cp:coreProperties>
</file>