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439" r:id="rId3"/>
    <p:sldId id="435" r:id="rId4"/>
    <p:sldId id="437" r:id="rId5"/>
    <p:sldId id="436" r:id="rId6"/>
    <p:sldId id="440" r:id="rId7"/>
    <p:sldId id="441" r:id="rId8"/>
    <p:sldId id="438" r:id="rId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cm"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snapToGrid="0" snapToObjects="1">
      <p:cViewPr varScale="1">
        <p:scale>
          <a:sx n="109" d="100"/>
          <a:sy n="109" d="100"/>
        </p:scale>
        <p:origin x="2388" y="10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8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F6F186-2B94-4B3B-8416-BC28E7382332}" type="datetimeFigureOut">
              <a:rPr lang="en-US" smtClean="0"/>
              <a:t>9/19/2018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A4B6A5-2B35-4286-A73F-A8D6296A2C80}" type="slidenum">
              <a:rPr lang="en-US" smtClean="0"/>
              <a:t>‹#›</a:t>
            </a:fld>
            <a:endParaRPr lang="en-US" dirty="0"/>
          </a:p>
        </p:txBody>
      </p:sp>
    </p:spTree>
    <p:extLst>
      <p:ext uri="{BB962C8B-B14F-4D97-AF65-F5344CB8AC3E}">
        <p14:creationId xmlns:p14="http://schemas.microsoft.com/office/powerpoint/2010/main" val="3682039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2130425"/>
            <a:ext cx="8239696" cy="1470025"/>
          </a:xfrm>
          <a:prstGeom prst="rect">
            <a:avLst/>
          </a:prstGeom>
        </p:spPr>
        <p:txBody>
          <a:bodyPr anchor="t"/>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457200" y="3886200"/>
            <a:ext cx="8239696" cy="1752600"/>
          </a:xfrm>
          <a:prstGeom prst="rect">
            <a:avLst/>
          </a:prstGeom>
        </p:spPr>
        <p:txBody>
          <a:bodyPr/>
          <a:lstStyle>
            <a:lvl1pPr marL="0" indent="0" algn="ctr">
              <a:buNone/>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85E3D80D-321D-164E-8B02-C96D7FF97282}" type="datetimeFigureOut">
              <a:rPr lang="en-US"/>
              <a:pPr>
                <a:defRPr/>
              </a:pPr>
              <a:t>9/19/2018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55BE3B5-77A7-8049-8D89-3ABD58699FD8}" type="slidenum">
              <a:rPr lang="en-US"/>
              <a:pPr>
                <a:defRPr/>
              </a:pPr>
              <a:t>‹#›</a:t>
            </a:fld>
            <a:endParaRPr lang="en-US" dirty="0"/>
          </a:p>
        </p:txBody>
      </p:sp>
    </p:spTree>
    <p:extLst>
      <p:ext uri="{BB962C8B-B14F-4D97-AF65-F5344CB8AC3E}">
        <p14:creationId xmlns:p14="http://schemas.microsoft.com/office/powerpoint/2010/main" val="2288805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1325"/>
            <a:ext cx="8239696" cy="900201"/>
          </a:xfrm>
          <a:prstGeom prst="rect">
            <a:avLst/>
          </a:prstGeom>
        </p:spPr>
        <p:txBody>
          <a:bodyPr anchor="t"/>
          <a:lstStyle/>
          <a:p>
            <a:r>
              <a:rPr lang="en-US"/>
              <a:t>Click to edit Master title style</a:t>
            </a:r>
            <a:endParaRPr lang="en-US" dirty="0"/>
          </a:p>
        </p:txBody>
      </p:sp>
      <p:sp>
        <p:nvSpPr>
          <p:cNvPr id="3" name="Content Placeholder 2"/>
          <p:cNvSpPr>
            <a:spLocks noGrp="1"/>
          </p:cNvSpPr>
          <p:nvPr>
            <p:ph idx="1"/>
          </p:nvPr>
        </p:nvSpPr>
        <p:spPr>
          <a:xfrm>
            <a:off x="457200" y="2499664"/>
            <a:ext cx="8239696" cy="3626499"/>
          </a:xfrm>
          <a:prstGeom prst="rect">
            <a:avLst/>
          </a:prstGeom>
        </p:spPr>
        <p:txBody>
          <a:body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10"/>
          </p:nvPr>
        </p:nvSpPr>
        <p:spPr/>
        <p:txBody>
          <a:bodyPr/>
          <a:lstStyle>
            <a:lvl1pPr>
              <a:defRPr/>
            </a:lvl1pPr>
          </a:lstStyle>
          <a:p>
            <a:pPr>
              <a:defRPr/>
            </a:pPr>
            <a:fld id="{2E917D92-99FC-7540-B54A-33593894C18C}" type="datetimeFigureOut">
              <a:rPr lang="en-US"/>
              <a:pPr>
                <a:defRPr/>
              </a:pPr>
              <a:t>9/19/2018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5509D4B-8053-4C49-B669-25202F821987}" type="slidenum">
              <a:rPr lang="en-US"/>
              <a:pPr>
                <a:defRPr/>
              </a:pPr>
              <a:t>‹#›</a:t>
            </a:fld>
            <a:endParaRPr lang="en-US" dirty="0"/>
          </a:p>
        </p:txBody>
      </p:sp>
    </p:spTree>
    <p:extLst>
      <p:ext uri="{BB962C8B-B14F-4D97-AF65-F5344CB8AC3E}">
        <p14:creationId xmlns:p14="http://schemas.microsoft.com/office/powerpoint/2010/main" val="4095354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798390"/>
            <a:ext cx="8239695" cy="1358338"/>
          </a:xfrm>
          <a:prstGeom prst="rect">
            <a:avLst/>
          </a:prstGeom>
        </p:spPr>
        <p:txBody>
          <a:bodyPr anchor="t"/>
          <a:lstStyle>
            <a:lvl1pPr algn="ctr">
              <a:defRPr sz="3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457200" y="1141325"/>
            <a:ext cx="8239695" cy="3265575"/>
          </a:xfrm>
          <a:prstGeom prst="rect">
            <a:avLst/>
          </a:prstGeom>
        </p:spPr>
        <p:txBody>
          <a:bodyPr anchor="b"/>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00ED978-0433-3F44-8734-E6709F1C0E68}" type="datetimeFigureOut">
              <a:rPr lang="en-US"/>
              <a:pPr>
                <a:defRPr/>
              </a:pPr>
              <a:t>9/19/2018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39E8BE-79CB-4541-B87A-BF36672BE622}" type="slidenum">
              <a:rPr lang="en-US"/>
              <a:pPr>
                <a:defRPr/>
              </a:pPr>
              <a:t>‹#›</a:t>
            </a:fld>
            <a:endParaRPr lang="en-US" dirty="0"/>
          </a:p>
        </p:txBody>
      </p:sp>
    </p:spTree>
    <p:extLst>
      <p:ext uri="{BB962C8B-B14F-4D97-AF65-F5344CB8AC3E}">
        <p14:creationId xmlns:p14="http://schemas.microsoft.com/office/powerpoint/2010/main" val="171086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1325"/>
            <a:ext cx="8239696" cy="908238"/>
          </a:xfrm>
          <a:prstGeom prst="rect">
            <a:avLst/>
          </a:prstGeom>
        </p:spPr>
        <p:txBody>
          <a:bodyPr anchor="t"/>
          <a:lstStyle/>
          <a:p>
            <a:r>
              <a:rPr lang="en-US"/>
              <a:t>Click to edit Master title style</a:t>
            </a:r>
            <a:endParaRPr lang="en-US" dirty="0"/>
          </a:p>
        </p:txBody>
      </p:sp>
      <p:sp>
        <p:nvSpPr>
          <p:cNvPr id="3" name="Content Placeholder 2"/>
          <p:cNvSpPr>
            <a:spLocks noGrp="1"/>
          </p:cNvSpPr>
          <p:nvPr>
            <p:ph sz="half" idx="1"/>
          </p:nvPr>
        </p:nvSpPr>
        <p:spPr>
          <a:xfrm>
            <a:off x="457199" y="2507701"/>
            <a:ext cx="3883211" cy="361846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814640" y="2507701"/>
            <a:ext cx="3882255" cy="361846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5" name="Date Placeholder 3"/>
          <p:cNvSpPr>
            <a:spLocks noGrp="1"/>
          </p:cNvSpPr>
          <p:nvPr>
            <p:ph type="dt" sz="half" idx="10"/>
          </p:nvPr>
        </p:nvSpPr>
        <p:spPr/>
        <p:txBody>
          <a:bodyPr/>
          <a:lstStyle>
            <a:lvl1pPr>
              <a:defRPr/>
            </a:lvl1pPr>
          </a:lstStyle>
          <a:p>
            <a:pPr>
              <a:defRPr/>
            </a:pPr>
            <a:fld id="{9F2F21B1-7BDA-DE4D-803D-BBE238A9E427}" type="datetimeFigureOut">
              <a:rPr lang="en-US"/>
              <a:pPr>
                <a:defRPr/>
              </a:pPr>
              <a:t>9/19/2018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1E6FC7C-BC32-2B46-9E5A-9E5676AA8284}" type="slidenum">
              <a:rPr lang="en-US"/>
              <a:pPr>
                <a:defRPr/>
              </a:pPr>
              <a:t>‹#›</a:t>
            </a:fld>
            <a:endParaRPr lang="en-US" dirty="0"/>
          </a:p>
        </p:txBody>
      </p:sp>
    </p:spTree>
    <p:extLst>
      <p:ext uri="{BB962C8B-B14F-4D97-AF65-F5344CB8AC3E}">
        <p14:creationId xmlns:p14="http://schemas.microsoft.com/office/powerpoint/2010/main" val="3814489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1325"/>
            <a:ext cx="8239696" cy="908237"/>
          </a:xfrm>
          <a:prstGeom prst="rect">
            <a:avLst/>
          </a:prstGeom>
        </p:spPr>
        <p:txBody>
          <a:bodyPr anchor="t"/>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5F299561-90F9-D546-A9E6-2C19B3D6C238}" type="datetimeFigureOut">
              <a:rPr lang="en-US"/>
              <a:pPr>
                <a:defRPr/>
              </a:pPr>
              <a:t>9/19/2018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4DF0D54C-F9AD-774C-A6CA-EC7507653512}" type="slidenum">
              <a:rPr lang="en-US"/>
              <a:pPr>
                <a:defRPr/>
              </a:pPr>
              <a:t>‹#›</a:t>
            </a:fld>
            <a:endParaRPr lang="en-US" dirty="0"/>
          </a:p>
        </p:txBody>
      </p:sp>
    </p:spTree>
    <p:extLst>
      <p:ext uri="{BB962C8B-B14F-4D97-AF65-F5344CB8AC3E}">
        <p14:creationId xmlns:p14="http://schemas.microsoft.com/office/powerpoint/2010/main" val="1235239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141326"/>
            <a:ext cx="3441132" cy="795712"/>
          </a:xfrm>
          <a:prstGeom prst="rect">
            <a:avLst/>
          </a:prstGeom>
        </p:spPr>
        <p:txBody>
          <a:bodyPr anchor="t"/>
          <a:lstStyle>
            <a:lvl1pPr algn="l">
              <a:defRPr sz="2000" b="1"/>
            </a:lvl1pPr>
          </a:lstStyle>
          <a:p>
            <a:r>
              <a:rPr lang="en-US" dirty="0"/>
              <a:t>Click to edit </a:t>
            </a:r>
            <a:br>
              <a:rPr lang="en-US" dirty="0"/>
            </a:br>
            <a:r>
              <a:rPr lang="en-US" dirty="0"/>
              <a:t>Master title style</a:t>
            </a:r>
          </a:p>
        </p:txBody>
      </p:sp>
      <p:sp>
        <p:nvSpPr>
          <p:cNvPr id="3" name="Content Placeholder 2"/>
          <p:cNvSpPr>
            <a:spLocks noGrp="1"/>
          </p:cNvSpPr>
          <p:nvPr>
            <p:ph idx="1" hasCustomPrompt="1"/>
          </p:nvPr>
        </p:nvSpPr>
        <p:spPr>
          <a:xfrm>
            <a:off x="4123390" y="1141326"/>
            <a:ext cx="4573506" cy="4984837"/>
          </a:xfrm>
          <a:prstGeom prst="rect">
            <a:avLst/>
          </a:prstGeom>
        </p:spPr>
        <p:txBody>
          <a:bodyPr/>
          <a:lstStyle>
            <a:lvl1pPr>
              <a:defRPr sz="24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a:t>Click to edit </a:t>
            </a:r>
            <a:br>
              <a:rPr lang="en-US" dirty="0"/>
            </a:br>
            <a:r>
              <a:rPr lang="en-US" dirty="0"/>
              <a:t>Master text styles</a:t>
            </a:r>
          </a:p>
          <a:p>
            <a:pPr lvl="1"/>
            <a:r>
              <a:rPr lang="en-US" dirty="0"/>
              <a:t>Second level</a:t>
            </a:r>
          </a:p>
          <a:p>
            <a:pPr lvl="2"/>
            <a:r>
              <a:rPr lang="en-US" dirty="0"/>
              <a:t>Third level</a:t>
            </a:r>
          </a:p>
        </p:txBody>
      </p:sp>
      <p:sp>
        <p:nvSpPr>
          <p:cNvPr id="4" name="Text Placeholder 3"/>
          <p:cNvSpPr>
            <a:spLocks noGrp="1"/>
          </p:cNvSpPr>
          <p:nvPr>
            <p:ph type="body" sz="half" idx="2"/>
          </p:nvPr>
        </p:nvSpPr>
        <p:spPr>
          <a:xfrm>
            <a:off x="457200" y="2049563"/>
            <a:ext cx="3441132" cy="4076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83E3AE7-362A-B943-9406-9F47FCE25A7D}" type="datetimeFigureOut">
              <a:rPr lang="en-US"/>
              <a:pPr>
                <a:defRPr/>
              </a:pPr>
              <a:t>9/19/2018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8FEB413-5BE4-F94D-8057-F50FE3F250BF}" type="slidenum">
              <a:rPr lang="en-US"/>
              <a:pPr>
                <a:defRPr/>
              </a:pPr>
              <a:t>‹#›</a:t>
            </a:fld>
            <a:endParaRPr lang="en-US" dirty="0"/>
          </a:p>
        </p:txBody>
      </p:sp>
    </p:spTree>
    <p:extLst>
      <p:ext uri="{BB962C8B-B14F-4D97-AF65-F5344CB8AC3E}">
        <p14:creationId xmlns:p14="http://schemas.microsoft.com/office/powerpoint/2010/main" val="3503097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5031476"/>
            <a:ext cx="8239695" cy="570663"/>
          </a:xfrm>
          <a:prstGeom prst="rect">
            <a:avLst/>
          </a:prstGeom>
        </p:spPr>
        <p:txBody>
          <a:bodyPr anchor="b"/>
          <a:lstStyle>
            <a:lvl1pPr algn="ctr">
              <a:defRPr sz="2000" b="1"/>
            </a:lvl1pPr>
          </a:lstStyle>
          <a:p>
            <a:r>
              <a:rPr lang="en-US"/>
              <a:t>Click to edit Master title style</a:t>
            </a:r>
            <a:endParaRPr lang="en-US" dirty="0"/>
          </a:p>
        </p:txBody>
      </p:sp>
      <p:sp>
        <p:nvSpPr>
          <p:cNvPr id="3" name="Picture Placeholder 2"/>
          <p:cNvSpPr>
            <a:spLocks noGrp="1"/>
          </p:cNvSpPr>
          <p:nvPr>
            <p:ph type="pic" idx="1"/>
          </p:nvPr>
        </p:nvSpPr>
        <p:spPr>
          <a:xfrm>
            <a:off x="457201" y="916275"/>
            <a:ext cx="8239696" cy="38113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457201" y="5714665"/>
            <a:ext cx="8239695" cy="457534"/>
          </a:xfrm>
          <a:prstGeom prst="rect">
            <a:avLst/>
          </a:prstGeom>
        </p:spPr>
        <p:txBody>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3AC0641-C6EE-0640-A0AE-0A759696000B}" type="datetimeFigureOut">
              <a:rPr lang="en-US"/>
              <a:pPr>
                <a:defRPr/>
              </a:pPr>
              <a:t>9/19/2018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9E12EE1-9156-2F4F-B0BF-9D3515A0E1FB}" type="slidenum">
              <a:rPr lang="en-US"/>
              <a:pPr>
                <a:defRPr/>
              </a:pPr>
              <a:t>‹#›</a:t>
            </a:fld>
            <a:endParaRPr lang="en-US" dirty="0"/>
          </a:p>
        </p:txBody>
      </p:sp>
    </p:spTree>
    <p:extLst>
      <p:ext uri="{BB962C8B-B14F-4D97-AF65-F5344CB8AC3E}">
        <p14:creationId xmlns:p14="http://schemas.microsoft.com/office/powerpoint/2010/main" val="1533190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file://localhost/Users/mikequinlan/Desktop/125%20PowerPoint/125PPTlogos/Horizontal125PPT.wmf" TargetMode="External"/><Relationship Id="rId4" Type="http://schemas.openxmlformats.org/officeDocument/2006/relationships/slideLayout" Target="../slideLayouts/slideLayout4.xml"/><Relationship Id="rId9"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283689"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452BEF93-3DF4-0D4F-A788-2AAD6973C11D}" type="datetimeFigureOut">
              <a:rPr lang="en-US"/>
              <a:pPr>
                <a:defRPr/>
              </a:pPr>
              <a:t>9/19/2018</a:t>
            </a:fld>
            <a:endParaRPr lang="en-US" dirty="0"/>
          </a:p>
        </p:txBody>
      </p:sp>
      <p:sp>
        <p:nvSpPr>
          <p:cNvPr id="5" name="Footer Placeholder 4"/>
          <p:cNvSpPr>
            <a:spLocks noGrp="1"/>
          </p:cNvSpPr>
          <p:nvPr>
            <p:ph type="ftr" sz="quarter" idx="3"/>
          </p:nvPr>
        </p:nvSpPr>
        <p:spPr>
          <a:xfrm>
            <a:off x="2982023" y="6356350"/>
            <a:ext cx="3207081"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414163" y="6356350"/>
            <a:ext cx="2282733"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160333CF-EFE4-C34E-8F8C-297146A7460B}" type="slidenum">
              <a:rPr lang="en-US"/>
              <a:pPr>
                <a:defRPr/>
              </a:pPr>
              <a:t>‹#›</a:t>
            </a:fld>
            <a:endParaRPr lang="en-US" dirty="0"/>
          </a:p>
        </p:txBody>
      </p:sp>
      <p:sp>
        <p:nvSpPr>
          <p:cNvPr id="1030" name="Title Placeholder 1"/>
          <p:cNvSpPr>
            <a:spLocks noGrp="1"/>
          </p:cNvSpPr>
          <p:nvPr>
            <p:ph type="title"/>
          </p:nvPr>
        </p:nvSpPr>
        <p:spPr bwMode="auto">
          <a:xfrm>
            <a:off x="457200" y="1141326"/>
            <a:ext cx="8239696" cy="11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dirty="0"/>
              <a:t>Headline Line One</a:t>
            </a:r>
            <a:br>
              <a:rPr lang="en-US" dirty="0"/>
            </a:br>
            <a:r>
              <a:rPr lang="en-US" dirty="0"/>
              <a:t>Headline Line Two</a:t>
            </a:r>
          </a:p>
        </p:txBody>
      </p:sp>
      <p:sp>
        <p:nvSpPr>
          <p:cNvPr id="1031" name="Text Placeholder 2"/>
          <p:cNvSpPr>
            <a:spLocks noGrp="1"/>
          </p:cNvSpPr>
          <p:nvPr>
            <p:ph type="body" idx="1"/>
          </p:nvPr>
        </p:nvSpPr>
        <p:spPr bwMode="auto">
          <a:xfrm>
            <a:off x="457200" y="2507700"/>
            <a:ext cx="8239696" cy="361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pic>
        <p:nvPicPr>
          <p:cNvPr id="3" name="Horizontal125PPT.wmf" descr="/Users/mikequinlan/Desktop/125 PowerPoint/125PPTlogos/Horizontal125PPT.wmf"/>
          <p:cNvPicPr>
            <a:picLocks noChangeAspect="1"/>
          </p:cNvPicPr>
          <p:nvPr/>
        </p:nvPicPr>
        <p:blipFill>
          <a:blip r:embed="rId9" r:link="rId10">
            <a:extLst>
              <a:ext uri="{28A0092B-C50C-407E-A947-70E740481C1C}">
                <a14:useLocalDpi xmlns:a14="http://schemas.microsoft.com/office/drawing/2010/main" val="0"/>
              </a:ext>
            </a:extLst>
          </a:blip>
          <a:stretch>
            <a:fillRect/>
          </a:stretch>
        </p:blipFill>
        <p:spPr>
          <a:xfrm>
            <a:off x="0" y="0"/>
            <a:ext cx="9144000" cy="5715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6" r:id="rId6"/>
    <p:sldLayoutId id="2147483657" r:id="rId7"/>
  </p:sldLayoutIdLst>
  <p:txStyles>
    <p:titleStyle>
      <a:lvl1pPr algn="ctr" defTabSz="457200" rtl="0" eaLnBrk="1" fontAlgn="base" hangingPunct="1">
        <a:spcBef>
          <a:spcPct val="0"/>
        </a:spcBef>
        <a:spcAft>
          <a:spcPct val="0"/>
        </a:spcAft>
        <a:defRPr sz="4000" b="1" i="0" kern="1200">
          <a:solidFill>
            <a:schemeClr val="tx1"/>
          </a:solidFill>
          <a:latin typeface="Arial"/>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6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3000" kern="1200">
          <a:solidFill>
            <a:schemeClr val="tx1"/>
          </a:solidFill>
          <a:latin typeface="Arial"/>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3600" kern="1200">
          <a:solidFill>
            <a:schemeClr val="tx1"/>
          </a:solidFill>
          <a:latin typeface="Arial"/>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3600" kern="1200">
          <a:solidFill>
            <a:schemeClr val="tx1"/>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file:///G:\My%20Drive\NEP\a_aa_stuff\nc_stuff\extension\flooded_grain\break-even_yield-matrix.xlsx!Sheet1!R1C1:R14C7"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itle 1"/>
          <p:cNvSpPr>
            <a:spLocks noGrp="1"/>
          </p:cNvSpPr>
          <p:nvPr>
            <p:ph type="ctrTitle"/>
          </p:nvPr>
        </p:nvSpPr>
        <p:spPr>
          <a:xfrm>
            <a:off x="326572" y="880413"/>
            <a:ext cx="8596448" cy="1470025"/>
          </a:xfrm>
        </p:spPr>
        <p:txBody>
          <a:bodyPr/>
          <a:lstStyle/>
          <a:p>
            <a:pPr algn="l"/>
            <a:r>
              <a:rPr lang="en-US" dirty="0">
                <a:solidFill>
                  <a:schemeClr val="bg1">
                    <a:lumMod val="50000"/>
                  </a:schemeClr>
                </a:solidFill>
                <a:latin typeface="Arial" pitchFamily="34" charset="0"/>
                <a:cs typeface="Arial" pitchFamily="34" charset="0"/>
              </a:rPr>
              <a:t>Marketing Flood-Impacted Grain in North Carolina </a:t>
            </a:r>
            <a:r>
              <a:rPr lang="en-US">
                <a:solidFill>
                  <a:schemeClr val="bg1">
                    <a:lumMod val="50000"/>
                  </a:schemeClr>
                </a:solidFill>
                <a:latin typeface="Arial" pitchFamily="34" charset="0"/>
                <a:cs typeface="Arial" pitchFamily="34" charset="0"/>
              </a:rPr>
              <a:t>After Florence</a:t>
            </a:r>
            <a:endParaRPr lang="en-US" dirty="0">
              <a:solidFill>
                <a:schemeClr val="bg1">
                  <a:lumMod val="50000"/>
                </a:schemeClr>
              </a:solidFill>
              <a:latin typeface="Arial" pitchFamily="34" charset="0"/>
              <a:cs typeface="Arial" pitchFamily="34" charset="0"/>
            </a:endParaRPr>
          </a:p>
        </p:txBody>
      </p:sp>
      <p:sp>
        <p:nvSpPr>
          <p:cNvPr id="3" name="Subtitle 2"/>
          <p:cNvSpPr>
            <a:spLocks noGrp="1"/>
          </p:cNvSpPr>
          <p:nvPr>
            <p:ph type="subTitle" idx="1"/>
          </p:nvPr>
        </p:nvSpPr>
        <p:spPr>
          <a:xfrm>
            <a:off x="457200" y="2470843"/>
            <a:ext cx="8239696" cy="4170066"/>
          </a:xfrm>
        </p:spPr>
        <p:txBody>
          <a:bodyPr rtlCol="0">
            <a:normAutofit/>
          </a:bodyPr>
          <a:lstStyle/>
          <a:p>
            <a:pPr algn="l"/>
            <a:r>
              <a:rPr lang="en-US" b="1" i="1" dirty="0">
                <a:solidFill>
                  <a:schemeClr val="tx1"/>
                </a:solidFill>
                <a:latin typeface="Arial" charset="0"/>
              </a:rPr>
              <a:t>Nick Piggott</a:t>
            </a:r>
          </a:p>
          <a:p>
            <a:pPr algn="l"/>
            <a:r>
              <a:rPr lang="en-US" b="1" i="1" dirty="0">
                <a:solidFill>
                  <a:schemeClr val="tx1"/>
                </a:solidFill>
                <a:latin typeface="Arial" charset="0"/>
              </a:rPr>
              <a:t>Dept of Agricultural &amp; Resource Economics</a:t>
            </a:r>
          </a:p>
          <a:p>
            <a:pPr algn="l"/>
            <a:r>
              <a:rPr lang="en-US" b="1" i="1" dirty="0">
                <a:solidFill>
                  <a:schemeClr val="tx1"/>
                </a:solidFill>
                <a:latin typeface="Arial" charset="0"/>
              </a:rPr>
              <a:t>North Carolina State University</a:t>
            </a:r>
          </a:p>
          <a:p>
            <a:pPr algn="l"/>
            <a:endParaRPr lang="en-US" b="1" i="1" dirty="0">
              <a:solidFill>
                <a:schemeClr val="tx1"/>
              </a:solidFill>
              <a:latin typeface="Arial" charset="0"/>
            </a:endParaRPr>
          </a:p>
          <a:p>
            <a:pPr algn="l"/>
            <a:r>
              <a:rPr lang="en-US" sz="2400" b="1" i="1" dirty="0">
                <a:solidFill>
                  <a:schemeClr val="tx1"/>
                </a:solidFill>
                <a:latin typeface="Arial" charset="0"/>
              </a:rPr>
              <a:t>Email: </a:t>
            </a:r>
            <a:r>
              <a:rPr lang="en-US" sz="2400" b="1" i="1" dirty="0">
                <a:solidFill>
                  <a:schemeClr val="bg1">
                    <a:lumMod val="50000"/>
                  </a:schemeClr>
                </a:solidFill>
                <a:latin typeface="Arial" charset="0"/>
              </a:rPr>
              <a:t>nick_piggott@ncsu.edu</a:t>
            </a:r>
          </a:p>
          <a:p>
            <a:endParaRPr lang="en-US" sz="2400" b="1" i="1" dirty="0">
              <a:solidFill>
                <a:schemeClr val="bg1">
                  <a:lumMod val="50000"/>
                </a:schemeClr>
              </a:solidFill>
              <a:latin typeface="Arial" charset="0"/>
            </a:endParaRPr>
          </a:p>
          <a:p>
            <a:endParaRPr lang="en-US" sz="2400" b="1" i="1" dirty="0">
              <a:solidFill>
                <a:schemeClr val="bg1">
                  <a:lumMod val="50000"/>
                </a:schemeClr>
              </a:solidFill>
              <a:latin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1224"/>
            <a:ext cx="8239696" cy="900201"/>
          </a:xfrm>
        </p:spPr>
        <p:txBody>
          <a:bodyPr/>
          <a:lstStyle/>
          <a:p>
            <a:r>
              <a:rPr lang="en-US" dirty="0">
                <a:solidFill>
                  <a:schemeClr val="bg1">
                    <a:lumMod val="50000"/>
                  </a:schemeClr>
                </a:solidFill>
              </a:rPr>
              <a:t>Important Roles</a:t>
            </a:r>
          </a:p>
        </p:txBody>
      </p:sp>
      <p:sp>
        <p:nvSpPr>
          <p:cNvPr id="3" name="Content Placeholder 2"/>
          <p:cNvSpPr>
            <a:spLocks noGrp="1"/>
          </p:cNvSpPr>
          <p:nvPr>
            <p:ph idx="1"/>
          </p:nvPr>
        </p:nvSpPr>
        <p:spPr>
          <a:xfrm>
            <a:off x="150471" y="1591425"/>
            <a:ext cx="8900932" cy="5006145"/>
          </a:xfrm>
        </p:spPr>
        <p:txBody>
          <a:bodyPr/>
          <a:lstStyle/>
          <a:p>
            <a:r>
              <a:rPr lang="en-US" sz="2400" dirty="0">
                <a:solidFill>
                  <a:srgbClr val="FF0000"/>
                </a:solidFill>
              </a:rPr>
              <a:t>Insurance Agent: </a:t>
            </a:r>
            <a:r>
              <a:rPr lang="en-US" sz="2400" dirty="0"/>
              <a:t>If you have insurance it is paramount that you work with your insurance agent and loss adjusters to ensure that you comply with the claims process and have the information you need to make the best informed decision</a:t>
            </a:r>
          </a:p>
          <a:p>
            <a:pPr lvl="1"/>
            <a:r>
              <a:rPr lang="en-US" sz="2000" dirty="0"/>
              <a:t>The possibility of adulterated crops (that must be destroyed) and the possibility of diversion adds some wrinkles to standard procedures.  It is critical that nothing is destroyed until it is appraised. Also sampling for testing for diversion should be done by agents or insurance adjusters.</a:t>
            </a:r>
          </a:p>
          <a:p>
            <a:pPr marL="457200" lvl="1" indent="0">
              <a:buNone/>
            </a:pPr>
            <a:endParaRPr lang="en-US" sz="2000" dirty="0"/>
          </a:p>
          <a:p>
            <a:r>
              <a:rPr lang="en-US" sz="2400" dirty="0">
                <a:solidFill>
                  <a:srgbClr val="FF0000"/>
                </a:solidFill>
              </a:rPr>
              <a:t>Local Grain Buyer: </a:t>
            </a:r>
            <a:r>
              <a:rPr lang="en-US" sz="2400" dirty="0"/>
              <a:t>Taking samples of your damaged crop to local buyers to gauge the amount of quality discounts is crucial in calculating your break-even yield and whether you should harvest your crop. </a:t>
            </a:r>
            <a:endParaRPr lang="en-US" sz="2000" dirty="0"/>
          </a:p>
          <a:p>
            <a:pPr lvl="1"/>
            <a:endParaRPr lang="en-US" sz="2200" dirty="0"/>
          </a:p>
        </p:txBody>
      </p:sp>
    </p:spTree>
    <p:extLst>
      <p:ext uri="{BB962C8B-B14F-4D97-AF65-F5344CB8AC3E}">
        <p14:creationId xmlns:p14="http://schemas.microsoft.com/office/powerpoint/2010/main" val="2978921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1225"/>
            <a:ext cx="8239696" cy="697738"/>
          </a:xfrm>
        </p:spPr>
        <p:txBody>
          <a:bodyPr/>
          <a:lstStyle/>
          <a:p>
            <a:r>
              <a:rPr lang="en-US" dirty="0">
                <a:solidFill>
                  <a:schemeClr val="bg1">
                    <a:lumMod val="50000"/>
                  </a:schemeClr>
                </a:solidFill>
              </a:rPr>
              <a:t>Know Your Break-Even Yield</a:t>
            </a:r>
          </a:p>
        </p:txBody>
      </p:sp>
      <p:sp>
        <p:nvSpPr>
          <p:cNvPr id="3" name="Content Placeholder 2"/>
          <p:cNvSpPr>
            <a:spLocks noGrp="1"/>
          </p:cNvSpPr>
          <p:nvPr>
            <p:ph idx="1"/>
          </p:nvPr>
        </p:nvSpPr>
        <p:spPr>
          <a:xfrm>
            <a:off x="312517" y="1400540"/>
            <a:ext cx="8599990" cy="5000262"/>
          </a:xfrm>
        </p:spPr>
        <p:txBody>
          <a:bodyPr/>
          <a:lstStyle/>
          <a:p>
            <a:pPr marL="0" indent="0">
              <a:buNone/>
            </a:pPr>
            <a:endParaRPr lang="en-US" sz="2400" dirty="0"/>
          </a:p>
          <a:p>
            <a:r>
              <a:rPr lang="en-US" sz="2400" dirty="0"/>
              <a:t>When marketing flood-impacted grain, to make an informed decision, you should calculate your break-even yield.</a:t>
            </a:r>
          </a:p>
          <a:p>
            <a:r>
              <a:rPr lang="en-US" sz="2400" dirty="0"/>
              <a:t>Factors you need to know/estimate</a:t>
            </a:r>
          </a:p>
          <a:p>
            <a:pPr lvl="1"/>
            <a:r>
              <a:rPr lang="en-US" sz="1800" dirty="0"/>
              <a:t>The market price in ($/</a:t>
            </a:r>
            <a:r>
              <a:rPr lang="en-US" sz="1800" dirty="0" err="1"/>
              <a:t>bu</a:t>
            </a:r>
            <a:r>
              <a:rPr lang="en-US" sz="1800" dirty="0"/>
              <a:t>) you would expect to receive for the flood impacted grain.  This price is net of all quality discounts applied for damage. The best way to estimate this is to take a sample to your local buyer to be evaluated.</a:t>
            </a:r>
          </a:p>
          <a:p>
            <a:pPr lvl="1"/>
            <a:r>
              <a:rPr lang="en-US" sz="1800" dirty="0"/>
              <a:t>The Harvest Cost ($/acre) is the total cost if you were to harvest the grain and deliver it to you local buyer.</a:t>
            </a:r>
          </a:p>
          <a:p>
            <a:pPr lvl="1"/>
            <a:r>
              <a:rPr lang="en-US" sz="1800" dirty="0">
                <a:solidFill>
                  <a:srgbClr val="FF0000"/>
                </a:solidFill>
              </a:rPr>
              <a:t>Your break-even yield (</a:t>
            </a:r>
            <a:r>
              <a:rPr lang="en-US" sz="1800" dirty="0" err="1">
                <a:solidFill>
                  <a:srgbClr val="FF0000"/>
                </a:solidFill>
              </a:rPr>
              <a:t>bu</a:t>
            </a:r>
            <a:r>
              <a:rPr lang="en-US" sz="1800" dirty="0">
                <a:solidFill>
                  <a:srgbClr val="FF0000"/>
                </a:solidFill>
              </a:rPr>
              <a:t>/acre) is the Harvest Cost ($/acre) divided by the market price ($/</a:t>
            </a:r>
            <a:r>
              <a:rPr lang="en-US" sz="1800" dirty="0" err="1">
                <a:solidFill>
                  <a:srgbClr val="FF0000"/>
                </a:solidFill>
              </a:rPr>
              <a:t>bu</a:t>
            </a:r>
            <a:r>
              <a:rPr lang="en-US" sz="1800" dirty="0">
                <a:solidFill>
                  <a:srgbClr val="FF0000"/>
                </a:solidFill>
              </a:rPr>
              <a:t>). </a:t>
            </a:r>
            <a:r>
              <a:rPr lang="en-US" sz="1800" dirty="0"/>
              <a:t>This break-even yield can be compared with your expected average yield if you were to harvest the crop.  The break-even yield is the minimum yield in order to make it economically profitable to harvest the damaged crop.</a:t>
            </a:r>
          </a:p>
        </p:txBody>
      </p:sp>
    </p:spTree>
    <p:extLst>
      <p:ext uri="{BB962C8B-B14F-4D97-AF65-F5344CB8AC3E}">
        <p14:creationId xmlns:p14="http://schemas.microsoft.com/office/powerpoint/2010/main" val="1739775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1225"/>
            <a:ext cx="8239696" cy="697738"/>
          </a:xfrm>
        </p:spPr>
        <p:txBody>
          <a:bodyPr/>
          <a:lstStyle/>
          <a:p>
            <a:r>
              <a:rPr lang="en-US" sz="3600" dirty="0">
                <a:solidFill>
                  <a:schemeClr val="bg1">
                    <a:lumMod val="50000"/>
                  </a:schemeClr>
                </a:solidFill>
              </a:rPr>
              <a:t>Calculating a Break-Even Yield Matrix Can be Helpful</a:t>
            </a:r>
          </a:p>
        </p:txBody>
      </p:sp>
      <p:sp>
        <p:nvSpPr>
          <p:cNvPr id="4" name="Content Placeholder 3"/>
          <p:cNvSpPr>
            <a:spLocks noGrp="1"/>
          </p:cNvSpPr>
          <p:nvPr>
            <p:ph idx="1"/>
          </p:nvPr>
        </p:nvSpPr>
        <p:spPr>
          <a:xfrm>
            <a:off x="457200" y="1828098"/>
            <a:ext cx="8239696" cy="1343233"/>
          </a:xfrm>
        </p:spPr>
        <p:txBody>
          <a:bodyPr/>
          <a:lstStyle/>
          <a:p>
            <a:r>
              <a:rPr lang="en-US" sz="2400" dirty="0"/>
              <a:t>Identifies the break-even yield for combinations of Harvest Costs ($/ac) and net market prices ($/</a:t>
            </a:r>
            <a:r>
              <a:rPr lang="en-US" sz="2400" dirty="0" err="1"/>
              <a:t>bu</a:t>
            </a:r>
            <a:r>
              <a:rPr lang="en-US" sz="2400" dirty="0"/>
              <a:t>)</a:t>
            </a:r>
          </a:p>
          <a:p>
            <a:pPr lvl="1"/>
            <a:r>
              <a:rPr lang="en-US" sz="1800" dirty="0"/>
              <a:t>For example with a harvest cost of $40/ac and a Net Price of $9.50/</a:t>
            </a:r>
            <a:r>
              <a:rPr lang="en-US" sz="1800" dirty="0" err="1"/>
              <a:t>bu</a:t>
            </a:r>
            <a:r>
              <a:rPr lang="en-US" sz="1800" dirty="0"/>
              <a:t> the break-even yield is 4.2 </a:t>
            </a:r>
            <a:r>
              <a:rPr lang="en-US" sz="1800" dirty="0" err="1"/>
              <a:t>bu</a:t>
            </a:r>
            <a:r>
              <a:rPr lang="en-US" sz="1800" dirty="0"/>
              <a:t>/ac.</a:t>
            </a:r>
          </a:p>
          <a:p>
            <a:pPr lvl="1"/>
            <a:endParaRPr lang="en-US" sz="1800" dirty="0"/>
          </a:p>
          <a:p>
            <a:pPr lvl="1"/>
            <a:endParaRPr lang="en-US" sz="1800" dirty="0"/>
          </a:p>
        </p:txBody>
      </p:sp>
      <p:graphicFrame>
        <p:nvGraphicFramePr>
          <p:cNvPr id="5" name="Object 4"/>
          <p:cNvGraphicFramePr>
            <a:graphicFrameLocks noChangeAspect="1"/>
          </p:cNvGraphicFramePr>
          <p:nvPr>
            <p:extLst>
              <p:ext uri="{D42A27DB-BD31-4B8C-83A1-F6EECF244321}">
                <p14:modId xmlns:p14="http://schemas.microsoft.com/office/powerpoint/2010/main" val="298615034"/>
              </p:ext>
            </p:extLst>
          </p:nvPr>
        </p:nvGraphicFramePr>
        <p:xfrm>
          <a:off x="1538288" y="3265488"/>
          <a:ext cx="5638800" cy="3514725"/>
        </p:xfrm>
        <a:graphic>
          <a:graphicData uri="http://schemas.openxmlformats.org/presentationml/2006/ole">
            <mc:AlternateContent xmlns:mc="http://schemas.openxmlformats.org/markup-compatibility/2006">
              <mc:Choice xmlns:v="urn:schemas-microsoft-com:vml" Requires="v">
                <p:oleObj spid="_x0000_s69675" name="Worksheet" r:id="rId3" imgW="4429149" imgH="3590902" progId="Excel.Sheet.12">
                  <p:link updateAutomatic="1"/>
                </p:oleObj>
              </mc:Choice>
              <mc:Fallback>
                <p:oleObj name="Worksheet" r:id="rId3" imgW="4429149" imgH="3590902" progId="Excel.Sheet.12">
                  <p:link updateAutomatic="1"/>
                  <p:pic>
                    <p:nvPicPr>
                      <p:cNvPr id="0" name=""/>
                      <p:cNvPicPr/>
                      <p:nvPr/>
                    </p:nvPicPr>
                    <p:blipFill>
                      <a:blip r:embed="rId4"/>
                      <a:stretch>
                        <a:fillRect/>
                      </a:stretch>
                    </p:blipFill>
                    <p:spPr>
                      <a:xfrm>
                        <a:off x="1538288" y="3265488"/>
                        <a:ext cx="5638800" cy="3514725"/>
                      </a:xfrm>
                      <a:prstGeom prst="rect">
                        <a:avLst/>
                      </a:prstGeom>
                    </p:spPr>
                  </p:pic>
                </p:oleObj>
              </mc:Fallback>
            </mc:AlternateContent>
          </a:graphicData>
        </a:graphic>
      </p:graphicFrame>
    </p:spTree>
    <p:extLst>
      <p:ext uri="{BB962C8B-B14F-4D97-AF65-F5344CB8AC3E}">
        <p14:creationId xmlns:p14="http://schemas.microsoft.com/office/powerpoint/2010/main" val="4194085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1225"/>
            <a:ext cx="8239696" cy="697738"/>
          </a:xfrm>
        </p:spPr>
        <p:txBody>
          <a:bodyPr/>
          <a:lstStyle/>
          <a:p>
            <a:r>
              <a:rPr lang="en-US" dirty="0">
                <a:solidFill>
                  <a:schemeClr val="bg1">
                    <a:lumMod val="50000"/>
                  </a:schemeClr>
                </a:solidFill>
              </a:rPr>
              <a:t>To Harvest or Not to Harvest?</a:t>
            </a:r>
          </a:p>
        </p:txBody>
      </p:sp>
      <p:sp>
        <p:nvSpPr>
          <p:cNvPr id="3" name="Content Placeholder 2"/>
          <p:cNvSpPr>
            <a:spLocks noGrp="1"/>
          </p:cNvSpPr>
          <p:nvPr>
            <p:ph idx="1"/>
          </p:nvPr>
        </p:nvSpPr>
        <p:spPr>
          <a:xfrm>
            <a:off x="306729" y="1250067"/>
            <a:ext cx="8599991" cy="5185457"/>
          </a:xfrm>
        </p:spPr>
        <p:txBody>
          <a:bodyPr/>
          <a:lstStyle/>
          <a:p>
            <a:pPr marL="457200" indent="-457200">
              <a:buFont typeface="+mj-lt"/>
              <a:buAutoNum type="arabicPeriod"/>
            </a:pPr>
            <a:r>
              <a:rPr lang="en-US" sz="2400" dirty="0"/>
              <a:t>You should harvest when your expected yield is greater than the break-even yield subject to one other condition:</a:t>
            </a:r>
          </a:p>
          <a:p>
            <a:pPr marL="800100" lvl="1" indent="-342900">
              <a:buFont typeface="+mj-lt"/>
              <a:buAutoNum type="alphaLcParenR"/>
            </a:pPr>
            <a:r>
              <a:rPr lang="en-US" sz="2000" dirty="0"/>
              <a:t>Given flooding is involved, before moving forward with harvesting, you need to determine whether the flooding was from “flood waters” or “pooled waters” [see  NCDA &amp;CS and FDA guidance on this determination last slide]</a:t>
            </a:r>
          </a:p>
          <a:p>
            <a:pPr marL="1314450" lvl="2" indent="-400050">
              <a:buFont typeface="+mj-lt"/>
              <a:buAutoNum type="romanLcPeriod"/>
            </a:pPr>
            <a:r>
              <a:rPr lang="en-US" sz="2000" dirty="0"/>
              <a:t>If flooding is from “flood water”, then the crop is considered adulterated and should </a:t>
            </a:r>
            <a:r>
              <a:rPr lang="en-US" sz="2000" dirty="0">
                <a:solidFill>
                  <a:srgbClr val="FF0000"/>
                </a:solidFill>
              </a:rPr>
              <a:t>NOT</a:t>
            </a:r>
            <a:r>
              <a:rPr lang="en-US" sz="2000" dirty="0"/>
              <a:t> be harvested, as it cannot enter the food chain. The crop should be destroyed and for insurance purposes your production to count would be valued at zero. If there is doubt about the flood water determination or if  grower wants to make a diversion request for animal feed only, then sampling tests can be performed by the NCDA&amp;CS to verify safety.</a:t>
            </a:r>
          </a:p>
          <a:p>
            <a:pPr marL="1314450" lvl="2" indent="-400050">
              <a:buFont typeface="+mj-lt"/>
              <a:buAutoNum type="romanLcPeriod"/>
            </a:pPr>
            <a:r>
              <a:rPr lang="en-US" sz="2000" dirty="0"/>
              <a:t>If flooding is from “pooled water” (rainfall directly on your field) then you </a:t>
            </a:r>
            <a:r>
              <a:rPr lang="en-US" sz="2000" dirty="0">
                <a:solidFill>
                  <a:srgbClr val="FF0000"/>
                </a:solidFill>
              </a:rPr>
              <a:t>MAY</a:t>
            </a:r>
            <a:r>
              <a:rPr lang="en-US" sz="2000" dirty="0"/>
              <a:t> harvest.  For insurance purposes your production to count will be your actual harvested yield.</a:t>
            </a:r>
          </a:p>
          <a:p>
            <a:pPr marL="400050" lvl="2" indent="0">
              <a:buNone/>
            </a:pPr>
            <a:endParaRPr lang="en-US" sz="1200" dirty="0"/>
          </a:p>
        </p:txBody>
      </p:sp>
    </p:spTree>
    <p:extLst>
      <p:ext uri="{BB962C8B-B14F-4D97-AF65-F5344CB8AC3E}">
        <p14:creationId xmlns:p14="http://schemas.microsoft.com/office/powerpoint/2010/main" val="3216393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1225"/>
            <a:ext cx="8239696" cy="697738"/>
          </a:xfrm>
        </p:spPr>
        <p:txBody>
          <a:bodyPr/>
          <a:lstStyle/>
          <a:p>
            <a:r>
              <a:rPr lang="en-US" dirty="0">
                <a:solidFill>
                  <a:schemeClr val="bg1">
                    <a:lumMod val="50000"/>
                  </a:schemeClr>
                </a:solidFill>
              </a:rPr>
              <a:t>To Harvest or Not to Harvest?....</a:t>
            </a:r>
          </a:p>
        </p:txBody>
      </p:sp>
      <p:sp>
        <p:nvSpPr>
          <p:cNvPr id="3" name="Content Placeholder 2"/>
          <p:cNvSpPr>
            <a:spLocks noGrp="1"/>
          </p:cNvSpPr>
          <p:nvPr>
            <p:ph idx="1"/>
          </p:nvPr>
        </p:nvSpPr>
        <p:spPr>
          <a:xfrm>
            <a:off x="306729" y="1388963"/>
            <a:ext cx="8599991" cy="5185457"/>
          </a:xfrm>
        </p:spPr>
        <p:txBody>
          <a:bodyPr/>
          <a:lstStyle/>
          <a:p>
            <a:pPr marL="457200" lvl="1" indent="-457200">
              <a:buFont typeface="+mj-lt"/>
              <a:buAutoNum type="arabicPeriod" startAt="2"/>
            </a:pPr>
            <a:r>
              <a:rPr lang="en-US" sz="2400" dirty="0">
                <a:cs typeface="ＭＳ Ｐゴシック" charset="0"/>
              </a:rPr>
              <a:t>Even if you </a:t>
            </a:r>
            <a:r>
              <a:rPr lang="en-US" sz="2400" dirty="0">
                <a:solidFill>
                  <a:srgbClr val="FF0000"/>
                </a:solidFill>
                <a:cs typeface="ＭＳ Ｐゴシック" charset="0"/>
              </a:rPr>
              <a:t>MAY</a:t>
            </a:r>
            <a:r>
              <a:rPr lang="en-US" sz="2400" dirty="0">
                <a:cs typeface="ＭＳ Ｐゴシック" charset="0"/>
              </a:rPr>
              <a:t> harvest, you should </a:t>
            </a:r>
            <a:r>
              <a:rPr lang="en-US" sz="2400" dirty="0">
                <a:solidFill>
                  <a:srgbClr val="FF0000"/>
                </a:solidFill>
                <a:cs typeface="ＭＳ Ｐゴシック" charset="0"/>
              </a:rPr>
              <a:t>NOT</a:t>
            </a:r>
            <a:r>
              <a:rPr lang="en-US" sz="2400" dirty="0">
                <a:cs typeface="ＭＳ Ｐゴシック" charset="0"/>
              </a:rPr>
              <a:t> harvest when your expected yield is less than your break-even yield</a:t>
            </a:r>
            <a:endParaRPr lang="en-US" sz="2400" dirty="0"/>
          </a:p>
          <a:p>
            <a:pPr lvl="1"/>
            <a:r>
              <a:rPr lang="en-US" sz="2000" dirty="0">
                <a:solidFill>
                  <a:srgbClr val="FF0000"/>
                </a:solidFill>
              </a:rPr>
              <a:t>You are in a net loss situation if the revenues you would receive for harvesting the crop is less than the cost of doing so.</a:t>
            </a:r>
            <a:r>
              <a:rPr lang="en-US" sz="2000" dirty="0"/>
              <a:t> For insurance purposes your production to count will be valued at the appraised value given by the insurance adjuster on “pooled acres”. It is important to know the guaranteed number of bushels per acre prior to making decisions about harvesting damaged acres due to “pooling water” crop.  A zero value will be given for contaminated crops that are adulterated from “flooded acres”.</a:t>
            </a:r>
          </a:p>
        </p:txBody>
      </p:sp>
    </p:spTree>
    <p:extLst>
      <p:ext uri="{BB962C8B-B14F-4D97-AF65-F5344CB8AC3E}">
        <p14:creationId xmlns:p14="http://schemas.microsoft.com/office/powerpoint/2010/main" val="2086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1224"/>
            <a:ext cx="8239696" cy="1079703"/>
          </a:xfrm>
        </p:spPr>
        <p:txBody>
          <a:bodyPr/>
          <a:lstStyle/>
          <a:p>
            <a:r>
              <a:rPr lang="en-US" sz="2800" dirty="0">
                <a:solidFill>
                  <a:schemeClr val="bg1">
                    <a:lumMod val="50000"/>
                  </a:schemeClr>
                </a:solidFill>
              </a:rPr>
              <a:t>Example for how appraisal works for soybeans</a:t>
            </a:r>
          </a:p>
        </p:txBody>
      </p:sp>
      <p:sp>
        <p:nvSpPr>
          <p:cNvPr id="3" name="Content Placeholder 2"/>
          <p:cNvSpPr>
            <a:spLocks noGrp="1"/>
          </p:cNvSpPr>
          <p:nvPr>
            <p:ph idx="1"/>
          </p:nvPr>
        </p:nvSpPr>
        <p:spPr>
          <a:xfrm>
            <a:off x="208345" y="1250065"/>
            <a:ext cx="8785184" cy="5492187"/>
          </a:xfrm>
        </p:spPr>
        <p:txBody>
          <a:bodyPr/>
          <a:lstStyle/>
          <a:p>
            <a:pPr marL="465138" indent="-452438">
              <a:buFont typeface="+mj-lt"/>
              <a:buAutoNum type="arabicPeriod"/>
            </a:pPr>
            <a:r>
              <a:rPr lang="en-US" sz="1800" dirty="0">
                <a:solidFill>
                  <a:srgbClr val="FF0000"/>
                </a:solidFill>
              </a:rPr>
              <a:t>Unharvest “pooled acres”:</a:t>
            </a:r>
            <a:r>
              <a:rPr lang="en-US" sz="1800" dirty="0"/>
              <a:t>  The planted price is $8.91 and we will assume harvest price is $10 (sets Nov 1- 30).  36 APH at 75% coverage (Revenue Protection) 36 x .75= 27 bushels guaranteed. Farmer chooses not to harvest and crop insurance adjuster visits farm to appraise the crop yield. Adjuster appraises yield at 5 bushels per acre.  27-5= 22 ( notice that the 5 counts like they harvested). 22 bushels x $10 harvest price (higher than the $8.91 plant price) = $220 per acre in payment.</a:t>
            </a:r>
          </a:p>
          <a:p>
            <a:pPr>
              <a:buFont typeface="+mj-lt"/>
              <a:buAutoNum type="arabicPeriod" startAt="2"/>
            </a:pPr>
            <a:r>
              <a:rPr lang="en-US" sz="1800" dirty="0">
                <a:solidFill>
                  <a:srgbClr val="FF0000"/>
                </a:solidFill>
              </a:rPr>
              <a:t>Harvested “pooled acres” (without the quality adjustment to keep it simple):</a:t>
            </a:r>
          </a:p>
          <a:p>
            <a:pPr marL="463550" indent="0">
              <a:buNone/>
            </a:pPr>
            <a:r>
              <a:rPr lang="en-US" sz="1800" dirty="0"/>
              <a:t>Same guarantee as above of 27 bushels. Farmer harvests 6 bushels. </a:t>
            </a:r>
          </a:p>
          <a:p>
            <a:pPr marL="463550" indent="0">
              <a:buNone/>
            </a:pPr>
            <a:r>
              <a:rPr lang="en-US" sz="1800" dirty="0"/>
              <a:t>27-6= 21. 21 x $10 harvest price= $210 per acre in indemnity payment.</a:t>
            </a:r>
          </a:p>
          <a:p>
            <a:pPr marL="463550" indent="0">
              <a:buNone/>
            </a:pPr>
            <a:r>
              <a:rPr lang="en-US" sz="1800" dirty="0"/>
              <a:t>Lets assume grower gets $9 per bushel on harvested bushels 6x9=$54</a:t>
            </a:r>
          </a:p>
          <a:p>
            <a:pPr marL="463550" indent="0">
              <a:buNone/>
            </a:pPr>
            <a:r>
              <a:rPr lang="en-US" sz="1800" dirty="0"/>
              <a:t>Grower grosses $264 per acre but it cost him $40 to harvest and haul.</a:t>
            </a:r>
          </a:p>
          <a:p>
            <a:pPr marL="463550" indent="0">
              <a:buNone/>
            </a:pPr>
            <a:r>
              <a:rPr lang="en-US" sz="1800" dirty="0"/>
              <a:t>Grower nets $224.</a:t>
            </a:r>
          </a:p>
          <a:p>
            <a:pPr marL="463550" indent="0">
              <a:buNone/>
            </a:pPr>
            <a:endParaRPr lang="en-US" sz="1800" dirty="0"/>
          </a:p>
          <a:p>
            <a:pPr>
              <a:buFont typeface="Wingdings" panose="05000000000000000000" pitchFamily="2" charset="2"/>
              <a:buChar char="q"/>
            </a:pPr>
            <a:r>
              <a:rPr lang="en-US" sz="1800" dirty="0"/>
              <a:t>Establishing your appraised yield, damage discounts, harvest cost, and break-even yield if your soybeans have significant damage is critical in determining whether to harvest or not and achieve the largest return per acre. </a:t>
            </a:r>
            <a:r>
              <a:rPr lang="en-US" sz="1800" dirty="0">
                <a:solidFill>
                  <a:srgbClr val="FF0000"/>
                </a:solidFill>
              </a:rPr>
              <a:t>Underscores the importance of working with your insurance agent and local buyer.</a:t>
            </a:r>
          </a:p>
          <a:p>
            <a:endParaRPr lang="en-US" dirty="0"/>
          </a:p>
        </p:txBody>
      </p:sp>
    </p:spTree>
    <p:extLst>
      <p:ext uri="{BB962C8B-B14F-4D97-AF65-F5344CB8AC3E}">
        <p14:creationId xmlns:p14="http://schemas.microsoft.com/office/powerpoint/2010/main" val="1650705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1224"/>
            <a:ext cx="8239696" cy="900201"/>
          </a:xfrm>
        </p:spPr>
        <p:txBody>
          <a:bodyPr/>
          <a:lstStyle/>
          <a:p>
            <a:r>
              <a:rPr lang="en-US" sz="3600" dirty="0">
                <a:solidFill>
                  <a:schemeClr val="bg1">
                    <a:lumMod val="50000"/>
                  </a:schemeClr>
                </a:solidFill>
              </a:rPr>
              <a:t>Excerpts from Letter to Industry sent by NCDA&amp;CS and FDA 10/21/2016</a:t>
            </a:r>
          </a:p>
        </p:txBody>
      </p:sp>
      <p:sp>
        <p:nvSpPr>
          <p:cNvPr id="3" name="Content Placeholder 2"/>
          <p:cNvSpPr>
            <a:spLocks noGrp="1"/>
          </p:cNvSpPr>
          <p:nvPr>
            <p:ph idx="1"/>
          </p:nvPr>
        </p:nvSpPr>
        <p:spPr>
          <a:xfrm>
            <a:off x="457200" y="1956123"/>
            <a:ext cx="8015468" cy="4676172"/>
          </a:xfrm>
        </p:spPr>
        <p:txBody>
          <a:bodyPr/>
          <a:lstStyle/>
          <a:p>
            <a:pPr marL="0" indent="0">
              <a:buNone/>
            </a:pPr>
            <a:r>
              <a:rPr lang="en-US" sz="1200" dirty="0"/>
              <a:t>In order to properly assess how your farm may have been impacted, it is important to understand the difference between flood waters and pooled waters. Flood water can be distinguished from pooled water, as described below in guidance from US Food and Drug Administration (FDA):</a:t>
            </a:r>
          </a:p>
          <a:p>
            <a:pPr marL="0" indent="0">
              <a:buNone/>
            </a:pPr>
            <a:r>
              <a:rPr lang="en-US" sz="1200" i="1" dirty="0">
                <a:solidFill>
                  <a:srgbClr val="FF0000"/>
                </a:solidFill>
              </a:rPr>
              <a:t>“Flooding is the flowing or overflowing of a field with water outside a grower’s control. Pooled water (e.g., after rainfall) that is not reasonably likely to cause contamination of the edible portions of fresh produce is not considered flooding.”</a:t>
            </a:r>
            <a:endParaRPr lang="en-US" sz="1200" dirty="0">
              <a:solidFill>
                <a:srgbClr val="FF0000"/>
              </a:solidFill>
            </a:endParaRPr>
          </a:p>
          <a:p>
            <a:pPr marL="0" indent="0">
              <a:buNone/>
            </a:pPr>
            <a:r>
              <a:rPr lang="en-US" sz="1200" i="1" dirty="0">
                <a:solidFill>
                  <a:srgbClr val="FF0000"/>
                </a:solidFill>
              </a:rPr>
              <a:t> </a:t>
            </a:r>
            <a:endParaRPr lang="en-US" sz="1200" dirty="0">
              <a:solidFill>
                <a:srgbClr val="FF0000"/>
              </a:solidFill>
            </a:endParaRPr>
          </a:p>
          <a:p>
            <a:pPr marL="0" indent="0">
              <a:buNone/>
            </a:pPr>
            <a:r>
              <a:rPr lang="en-US" sz="1200" dirty="0"/>
              <a:t>FDA also offers the following guidance on crops and commodities exposed to flood waters:</a:t>
            </a:r>
          </a:p>
          <a:p>
            <a:pPr marL="0" indent="0">
              <a:buNone/>
            </a:pPr>
            <a:r>
              <a:rPr lang="en-US" sz="1200" dirty="0"/>
              <a:t> </a:t>
            </a:r>
            <a:r>
              <a:rPr lang="en-US" sz="1200" i="1" dirty="0"/>
              <a:t>“</a:t>
            </a:r>
            <a:r>
              <a:rPr lang="en-US" sz="1200" i="1" dirty="0">
                <a:solidFill>
                  <a:srgbClr val="FF0000"/>
                </a:solidFill>
              </a:rPr>
              <a:t>If the edible portion of a crop is exposed to flood waters, it is considered adulterated...and should not enter human food channels.</a:t>
            </a:r>
            <a:endParaRPr lang="en-US" sz="1200" dirty="0">
              <a:solidFill>
                <a:srgbClr val="FF0000"/>
              </a:solidFill>
            </a:endParaRPr>
          </a:p>
          <a:p>
            <a:pPr marL="0" indent="0">
              <a:buNone/>
            </a:pPr>
            <a:r>
              <a:rPr lang="en-US" sz="1200" i="1" dirty="0"/>
              <a:t> </a:t>
            </a:r>
            <a:endParaRPr lang="en-US" sz="1200" dirty="0"/>
          </a:p>
          <a:p>
            <a:pPr marL="0" indent="0">
              <a:buNone/>
            </a:pPr>
            <a:r>
              <a:rPr lang="en-US" sz="1200" i="1" dirty="0"/>
              <a:t>There is no practical method of reconditioning the edible portion of a crop that will provide a reasonable assurance of human food safety. Therefore, the FDA recommends that these crops be disposed of in a manner that ensures they are kept separate from crops that have not been flood damaged to avoid adulterating "clean" crops.</a:t>
            </a:r>
            <a:endParaRPr lang="en-US" sz="1200" dirty="0"/>
          </a:p>
          <a:p>
            <a:pPr marL="0" indent="0">
              <a:buNone/>
            </a:pPr>
            <a:r>
              <a:rPr lang="en-US" sz="1200" i="1" dirty="0"/>
              <a:t> </a:t>
            </a:r>
          </a:p>
          <a:p>
            <a:pPr marL="0" indent="0">
              <a:buNone/>
            </a:pPr>
            <a:endParaRPr lang="en-US" sz="1200" dirty="0"/>
          </a:p>
        </p:txBody>
      </p:sp>
    </p:spTree>
    <p:extLst>
      <p:ext uri="{BB962C8B-B14F-4D97-AF65-F5344CB8AC3E}">
        <p14:creationId xmlns:p14="http://schemas.microsoft.com/office/powerpoint/2010/main" val="4109769435"/>
      </p:ext>
    </p:extLst>
  </p:cSld>
  <p:clrMapOvr>
    <a:masterClrMapping/>
  </p:clrMapOvr>
</p:sld>
</file>

<file path=ppt/theme/theme1.xml><?xml version="1.0" encoding="utf-8"?>
<a:theme xmlns:a="http://schemas.openxmlformats.org/drawingml/2006/main" name="__doc_brand-secure_125Template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__doc_brand-secure_125TemplateA</Template>
  <TotalTime>4111</TotalTime>
  <Words>737</Words>
  <Application>Microsoft Office PowerPoint</Application>
  <PresentationFormat>On-screen Show (4:3)</PresentationFormat>
  <Paragraphs>48</Paragraphs>
  <Slides>8</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Links</vt:lpstr>
      </vt:variant>
      <vt:variant>
        <vt:i4>1</vt:i4>
      </vt:variant>
      <vt:variant>
        <vt:lpstr>Slide Titles</vt:lpstr>
      </vt:variant>
      <vt:variant>
        <vt:i4>8</vt:i4>
      </vt:variant>
    </vt:vector>
  </HeadingPairs>
  <TitlesOfParts>
    <vt:vector size="14" baseType="lpstr">
      <vt:lpstr>ＭＳ Ｐゴシック</vt:lpstr>
      <vt:lpstr>Arial</vt:lpstr>
      <vt:lpstr>Calibri</vt:lpstr>
      <vt:lpstr>Wingdings</vt:lpstr>
      <vt:lpstr>__doc_brand-secure_125TemplateA</vt:lpstr>
      <vt:lpstr>file:///G:\My%20Drive\NEP\a_aa_stuff\nc_stuff\extension\flooded_grain\break-even_yield-matrix.xlsx!Sheet1!R1C1:R14C7</vt:lpstr>
      <vt:lpstr>Marketing Flood-Impacted Grain in North Carolina After Florence</vt:lpstr>
      <vt:lpstr>Important Roles</vt:lpstr>
      <vt:lpstr>Know Your Break-Even Yield</vt:lpstr>
      <vt:lpstr>Calculating a Break-Even Yield Matrix Can be Helpful</vt:lpstr>
      <vt:lpstr>To Harvest or Not to Harvest?</vt:lpstr>
      <vt:lpstr>To Harvest or Not to Harvest?....</vt:lpstr>
      <vt:lpstr>Example for how appraisal works for soybeans</vt:lpstr>
      <vt:lpstr>Excerpts from Letter to Industry sent by NCDA&amp;CS and FDA 10/21/2016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Agricultural Economic and Policy Outlook</dc:title>
  <dc:creator>nick</dc:creator>
  <cp:lastModifiedBy>Margaret M Huffman</cp:lastModifiedBy>
  <cp:revision>459</cp:revision>
  <cp:lastPrinted>2016-08-03T16:55:42Z</cp:lastPrinted>
  <dcterms:created xsi:type="dcterms:W3CDTF">2013-01-29T14:52:09Z</dcterms:created>
  <dcterms:modified xsi:type="dcterms:W3CDTF">2018-09-19T14:49:45Z</dcterms:modified>
</cp:coreProperties>
</file>